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69" r:id="rId7"/>
    <p:sldId id="261" r:id="rId8"/>
    <p:sldId id="272" r:id="rId9"/>
    <p:sldId id="271" r:id="rId10"/>
    <p:sldId id="262" r:id="rId11"/>
    <p:sldId id="264" r:id="rId12"/>
    <p:sldId id="260"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78BAB24-7047-6AF2-AA69-2DCA0A430098}" name="Annemarie Roberts" initials="AR" userId="S::aroberts@teachershousing.org.uk::ebb53efb-dc13-4e59-a216-ff36eb7cb54b" providerId="AD"/>
  <p188:author id="{D7D4D455-5ADD-3885-FB37-2E92BD9B5943}" name="Amanda Adegoke" initials="AA" userId="S::AAdegoke@teachershousing.org.uk::0e1e8544-db84-41fb-96f0-d64ef82032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F9E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0D71A8-C86C-4064-AF34-9054D4EA64F4}" v="1" dt="2024-06-18T14:00:58.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Complaints</a:t>
            </a:r>
            <a:r>
              <a:rPr lang="en-GB" baseline="0" dirty="0"/>
              <a:t> by themes</a:t>
            </a:r>
            <a:endParaRPr lang="en-GB"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363-493F-B24E-45F6214B64B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363-493F-B24E-45F6214B64B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363-493F-B24E-45F6214B64B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363-493F-B24E-45F6214B64B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363-493F-B24E-45F6214B64B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363-493F-B24E-45F6214B64B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363-493F-B24E-45F6214B64B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Sheet13!$F$35:$F$41</c:f>
              <c:strCache>
                <c:ptCount val="7"/>
                <c:pt idx="0">
                  <c:v>Allocation</c:v>
                </c:pt>
                <c:pt idx="1">
                  <c:v>ASB</c:v>
                </c:pt>
                <c:pt idx="2">
                  <c:v>Damp and mould</c:v>
                </c:pt>
                <c:pt idx="3">
                  <c:v>Numerous</c:v>
                </c:pt>
                <c:pt idx="4">
                  <c:v>Repairs</c:v>
                </c:pt>
                <c:pt idx="5">
                  <c:v>Service charges</c:v>
                </c:pt>
                <c:pt idx="6">
                  <c:v>Staff conduct</c:v>
                </c:pt>
              </c:strCache>
            </c:strRef>
          </c:cat>
          <c:val>
            <c:numRef>
              <c:f>Sheet13!$G$35:$G$41</c:f>
              <c:numCache>
                <c:formatCode>General</c:formatCode>
                <c:ptCount val="7"/>
                <c:pt idx="0">
                  <c:v>4</c:v>
                </c:pt>
                <c:pt idx="1">
                  <c:v>6</c:v>
                </c:pt>
                <c:pt idx="2">
                  <c:v>5</c:v>
                </c:pt>
                <c:pt idx="3">
                  <c:v>1</c:v>
                </c:pt>
                <c:pt idx="4">
                  <c:v>5</c:v>
                </c:pt>
                <c:pt idx="5">
                  <c:v>7</c:v>
                </c:pt>
                <c:pt idx="6">
                  <c:v>2</c:v>
                </c:pt>
              </c:numCache>
            </c:numRef>
          </c:val>
          <c:extLst>
            <c:ext xmlns:c16="http://schemas.microsoft.com/office/drawing/2014/chart" uri="{C3380CC4-5D6E-409C-BE32-E72D297353CC}">
              <c16:uniqueId val="{0000000E-C363-493F-B24E-45F6214B64B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logo with blue text&#10;&#10;Description automatically generated">
            <a:extLst>
              <a:ext uri="{FF2B5EF4-FFF2-40B4-BE49-F238E27FC236}">
                <a16:creationId xmlns:a16="http://schemas.microsoft.com/office/drawing/2014/main" id="{7472B8D4-34C5-092E-FF02-D7135CE9BEDF}"/>
              </a:ext>
            </a:extLst>
          </p:cNvPr>
          <p:cNvPicPr>
            <a:picLocks noChangeAspect="1"/>
          </p:cNvPicPr>
          <p:nvPr/>
        </p:nvPicPr>
        <p:blipFill>
          <a:blip r:embed="rId2"/>
          <a:stretch>
            <a:fillRect/>
          </a:stretch>
        </p:blipFill>
        <p:spPr>
          <a:xfrm>
            <a:off x="465731" y="561116"/>
            <a:ext cx="8123441" cy="2213635"/>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10904" y="2570563"/>
            <a:ext cx="8921672" cy="1713305"/>
          </a:xfrm>
        </p:spPr>
        <p:txBody>
          <a:bodyPr anchor="b">
            <a:normAutofit/>
          </a:bodyPr>
          <a:lstStyle/>
          <a:p>
            <a:pPr algn="l"/>
            <a:r>
              <a:rPr lang="en-US" sz="5000"/>
              <a:t>Annual complaint handling report</a:t>
            </a:r>
            <a:br>
              <a:rPr lang="en-US" sz="5000"/>
            </a:br>
            <a:r>
              <a:rPr lang="en-US" sz="5000"/>
              <a:t>2023-2024</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B99BD-C4B3-D364-07B2-03E760849B4A}"/>
              </a:ext>
            </a:extLst>
          </p:cNvPr>
          <p:cNvSpPr>
            <a:spLocks noGrp="1"/>
          </p:cNvSpPr>
          <p:nvPr>
            <p:ph type="title"/>
          </p:nvPr>
        </p:nvSpPr>
        <p:spPr>
          <a:xfrm>
            <a:off x="517145" y="640771"/>
            <a:ext cx="10515600" cy="1325563"/>
          </a:xfrm>
        </p:spPr>
        <p:txBody>
          <a:bodyPr>
            <a:normAutofit fontScale="90000"/>
          </a:bodyPr>
          <a:lstStyle/>
          <a:p>
            <a:r>
              <a:rPr lang="en-GB" dirty="0">
                <a:solidFill>
                  <a:srgbClr val="0F9ED5"/>
                </a:solidFill>
              </a:rPr>
              <a:t>Housing Ombudsman related findings and reports - declaration</a:t>
            </a:r>
            <a:br>
              <a:rPr lang="en-GB" dirty="0"/>
            </a:br>
            <a:endParaRPr lang="en-GB" dirty="0">
              <a:solidFill>
                <a:srgbClr val="0F9ED5"/>
              </a:solidFill>
            </a:endParaRPr>
          </a:p>
        </p:txBody>
      </p:sp>
      <p:sp>
        <p:nvSpPr>
          <p:cNvPr id="3" name="Content Placeholder 2">
            <a:extLst>
              <a:ext uri="{FF2B5EF4-FFF2-40B4-BE49-F238E27FC236}">
                <a16:creationId xmlns:a16="http://schemas.microsoft.com/office/drawing/2014/main" id="{A1509C40-E761-81F3-1430-14080B6A4826}"/>
              </a:ext>
            </a:extLst>
          </p:cNvPr>
          <p:cNvSpPr>
            <a:spLocks noGrp="1"/>
          </p:cNvSpPr>
          <p:nvPr>
            <p:ph idx="1"/>
          </p:nvPr>
        </p:nvSpPr>
        <p:spPr>
          <a:xfrm>
            <a:off x="517145" y="1951439"/>
            <a:ext cx="10515600" cy="4351338"/>
          </a:xfrm>
        </p:spPr>
        <p:txBody>
          <a:bodyPr vert="horz" lIns="91440" tIns="45720" rIns="91440" bIns="45720" rtlCol="0" anchor="t">
            <a:normAutofit/>
          </a:bodyPr>
          <a:lstStyle/>
          <a:p>
            <a:r>
              <a:rPr lang="en-GB" dirty="0"/>
              <a:t>There was no Housing Ombudsman cases in 2023/24. </a:t>
            </a:r>
          </a:p>
          <a:p>
            <a:r>
              <a:rPr lang="en-GB" dirty="0"/>
              <a:t>There was no determinations made for THA during 2023/24. </a:t>
            </a:r>
            <a:endParaRPr lang="en-US" dirty="0"/>
          </a:p>
          <a:p>
            <a:r>
              <a:rPr lang="en-GB" dirty="0"/>
              <a:t>Therefore, there has been no findings of non-compliance against the Code. </a:t>
            </a:r>
          </a:p>
          <a:p>
            <a:r>
              <a:rPr lang="en-GB" dirty="0"/>
              <a:t>THA did not receive an annual report by the Housing Ombudsman regarding its performance.</a:t>
            </a:r>
            <a:endParaRPr lang="en-GB" dirty="0">
              <a:highlight>
                <a:srgbClr val="FFFF00"/>
              </a:highlight>
            </a:endParaRPr>
          </a:p>
          <a:p>
            <a:r>
              <a:rPr lang="en-GB" dirty="0"/>
              <a:t>THA did not receive any other related reports or findings by the Housing Ombudsman.</a:t>
            </a:r>
            <a:endParaRPr lang="en-GB" dirty="0">
              <a:highlight>
                <a:srgbClr val="FFFF00"/>
              </a:highlight>
            </a:endParaRPr>
          </a:p>
        </p:txBody>
      </p:sp>
    </p:spTree>
    <p:extLst>
      <p:ext uri="{BB962C8B-B14F-4D97-AF65-F5344CB8AC3E}">
        <p14:creationId xmlns:p14="http://schemas.microsoft.com/office/powerpoint/2010/main" val="1476697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p:txBody>
          <a:bodyPr/>
          <a:lstStyle/>
          <a:p>
            <a:r>
              <a:rPr lang="en-GB">
                <a:solidFill>
                  <a:srgbClr val="0F9ED5"/>
                </a:solidFill>
              </a:rPr>
              <a:t>Content</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749135" y="1518846"/>
            <a:ext cx="10515600" cy="4351338"/>
          </a:xfrm>
        </p:spPr>
        <p:txBody>
          <a:bodyPr vert="horz" lIns="91440" tIns="45720" rIns="91440" bIns="45720" rtlCol="0" anchor="t">
            <a:normAutofit/>
          </a:bodyPr>
          <a:lstStyle/>
          <a:p>
            <a:endParaRPr lang="en-GB" dirty="0"/>
          </a:p>
          <a:p>
            <a:r>
              <a:rPr lang="en-GB" dirty="0"/>
              <a:t>Introduction</a:t>
            </a:r>
          </a:p>
          <a:p>
            <a:r>
              <a:rPr lang="en-GB" dirty="0"/>
              <a:t>Complaint performance</a:t>
            </a:r>
          </a:p>
          <a:p>
            <a:r>
              <a:rPr lang="en-GB" dirty="0"/>
              <a:t>Service improvements made because of learning from complaints</a:t>
            </a:r>
          </a:p>
          <a:p>
            <a:r>
              <a:rPr lang="en-GB" dirty="0"/>
              <a:t>Housing Ombudsman self-assessment with the complaint handling code </a:t>
            </a:r>
          </a:p>
          <a:p>
            <a:r>
              <a:rPr lang="en-GB" dirty="0"/>
              <a:t>Housing Ombudsman related findings and reports</a:t>
            </a:r>
          </a:p>
          <a:p>
            <a:endParaRPr lang="en-GB" dirty="0"/>
          </a:p>
        </p:txBody>
      </p:sp>
    </p:spTree>
    <p:extLst>
      <p:ext uri="{BB962C8B-B14F-4D97-AF65-F5344CB8AC3E}">
        <p14:creationId xmlns:p14="http://schemas.microsoft.com/office/powerpoint/2010/main" val="283759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749135" y="125428"/>
            <a:ext cx="10515600" cy="1325563"/>
          </a:xfrm>
        </p:spPr>
        <p:txBody>
          <a:bodyPr/>
          <a:lstStyle/>
          <a:p>
            <a:r>
              <a:rPr lang="en-GB" dirty="0">
                <a:solidFill>
                  <a:srgbClr val="0F9ED5"/>
                </a:solidFill>
              </a:rPr>
              <a:t>Introduction</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89337" y="1253331"/>
            <a:ext cx="10515600" cy="4351338"/>
          </a:xfrm>
        </p:spPr>
        <p:txBody>
          <a:bodyPr vert="horz" lIns="91440" tIns="45720" rIns="91440" bIns="45720" rtlCol="0" anchor="t">
            <a:normAutofit fontScale="77500" lnSpcReduction="20000"/>
          </a:bodyPr>
          <a:lstStyle/>
          <a:p>
            <a:pPr marL="0" indent="0">
              <a:buNone/>
            </a:pPr>
            <a:endParaRPr lang="en-GB" dirty="0"/>
          </a:p>
          <a:p>
            <a:pPr>
              <a:lnSpc>
                <a:spcPct val="120000"/>
              </a:lnSpc>
            </a:pPr>
            <a:r>
              <a:rPr lang="en-GB" dirty="0"/>
              <a:t>This report is THA’s annual complaints handling report in line with the requirements of the Housing Ombudsman’s complaint handling code (‘the Code’).</a:t>
            </a:r>
          </a:p>
          <a:p>
            <a:pPr>
              <a:lnSpc>
                <a:spcPct val="120000"/>
              </a:lnSpc>
            </a:pPr>
            <a:r>
              <a:rPr lang="en-GB" dirty="0"/>
              <a:t>THA have carried out its annual self-assessment against the Code and is compliant. The self-assessment is available alongside this report.  </a:t>
            </a:r>
          </a:p>
          <a:p>
            <a:pPr>
              <a:lnSpc>
                <a:spcPct val="120000"/>
              </a:lnSpc>
            </a:pPr>
            <a:r>
              <a:rPr lang="en-GB" dirty="0"/>
              <a:t>Where improvement has been identified it will be overseen by the Board. </a:t>
            </a:r>
          </a:p>
          <a:p>
            <a:pPr>
              <a:lnSpc>
                <a:spcPct val="120000"/>
              </a:lnSpc>
            </a:pPr>
            <a:r>
              <a:rPr lang="en-GB" dirty="0"/>
              <a:t>The self-assessment and this report have been presented to the Operations Task and Finish Group and will be presented to the Board at its July 2024 meeting for ratification. </a:t>
            </a:r>
          </a:p>
          <a:p>
            <a:pPr>
              <a:lnSpc>
                <a:spcPct val="120000"/>
              </a:lnSpc>
            </a:pPr>
            <a:r>
              <a:rPr lang="en-GB" dirty="0"/>
              <a:t>This report will be published to residents on the THA website by 30 June 2024.</a:t>
            </a:r>
          </a:p>
          <a:p>
            <a:endParaRPr lang="en-GB" dirty="0"/>
          </a:p>
        </p:txBody>
      </p:sp>
    </p:spTree>
    <p:extLst>
      <p:ext uri="{BB962C8B-B14F-4D97-AF65-F5344CB8AC3E}">
        <p14:creationId xmlns:p14="http://schemas.microsoft.com/office/powerpoint/2010/main" val="32471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527481" y="0"/>
            <a:ext cx="10515600" cy="1325563"/>
          </a:xfrm>
        </p:spPr>
        <p:txBody>
          <a:bodyPr/>
          <a:lstStyle/>
          <a:p>
            <a:r>
              <a:rPr lang="en-GB" dirty="0">
                <a:solidFill>
                  <a:srgbClr val="0F9ED5"/>
                </a:solidFill>
              </a:rPr>
              <a:t>Complaint performance for the year</a:t>
            </a:r>
          </a:p>
        </p:txBody>
      </p:sp>
      <p:sp>
        <p:nvSpPr>
          <p:cNvPr id="3" name="Rectangle: Rounded Corners 2">
            <a:extLst>
              <a:ext uri="{FF2B5EF4-FFF2-40B4-BE49-F238E27FC236}">
                <a16:creationId xmlns:a16="http://schemas.microsoft.com/office/drawing/2014/main" id="{2E92E455-EAE8-6933-D174-074A74EB4C28}"/>
              </a:ext>
            </a:extLst>
          </p:cNvPr>
          <p:cNvSpPr/>
          <p:nvPr/>
        </p:nvSpPr>
        <p:spPr>
          <a:xfrm>
            <a:off x="208139" y="1948136"/>
            <a:ext cx="1512386" cy="955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sz="1400" dirty="0"/>
          </a:p>
          <a:p>
            <a:pPr algn="ctr"/>
            <a:r>
              <a:rPr lang="en-US" sz="1500" dirty="0"/>
              <a:t>Complaints received:</a:t>
            </a:r>
          </a:p>
          <a:p>
            <a:pPr algn="ctr"/>
            <a:r>
              <a:rPr lang="en-US" sz="1500" dirty="0"/>
              <a:t>30</a:t>
            </a:r>
          </a:p>
          <a:p>
            <a:pPr algn="ctr"/>
            <a:endParaRPr lang="en-US" dirty="0"/>
          </a:p>
          <a:p>
            <a:pPr algn="ctr"/>
            <a:endParaRPr lang="en-GB" dirty="0"/>
          </a:p>
        </p:txBody>
      </p:sp>
      <p:sp>
        <p:nvSpPr>
          <p:cNvPr id="5" name="Rectangle: Rounded Corners 4">
            <a:extLst>
              <a:ext uri="{FF2B5EF4-FFF2-40B4-BE49-F238E27FC236}">
                <a16:creationId xmlns:a16="http://schemas.microsoft.com/office/drawing/2014/main" id="{829166C9-D985-99BD-63C9-699E3345482D}"/>
              </a:ext>
            </a:extLst>
          </p:cNvPr>
          <p:cNvSpPr/>
          <p:nvPr/>
        </p:nvSpPr>
        <p:spPr>
          <a:xfrm>
            <a:off x="1934088" y="1948136"/>
            <a:ext cx="1512387" cy="955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sz="1500" dirty="0"/>
          </a:p>
          <a:p>
            <a:pPr algn="ctr"/>
            <a:r>
              <a:rPr lang="en-US" sz="1500" dirty="0"/>
              <a:t>Responded to on time:</a:t>
            </a:r>
          </a:p>
          <a:p>
            <a:pPr algn="ctr"/>
            <a:r>
              <a:rPr lang="en-US" sz="1500" dirty="0"/>
              <a:t>77%</a:t>
            </a:r>
          </a:p>
          <a:p>
            <a:pPr algn="ctr"/>
            <a:endParaRPr lang="en-US" dirty="0"/>
          </a:p>
          <a:p>
            <a:pPr algn="ctr"/>
            <a:endParaRPr lang="en-GB" dirty="0"/>
          </a:p>
        </p:txBody>
      </p:sp>
      <p:sp>
        <p:nvSpPr>
          <p:cNvPr id="6" name="Rectangle: Rounded Corners 5">
            <a:extLst>
              <a:ext uri="{FF2B5EF4-FFF2-40B4-BE49-F238E27FC236}">
                <a16:creationId xmlns:a16="http://schemas.microsoft.com/office/drawing/2014/main" id="{54942588-517A-B71C-ACFE-BE2993B39F3C}"/>
              </a:ext>
            </a:extLst>
          </p:cNvPr>
          <p:cNvSpPr/>
          <p:nvPr/>
        </p:nvSpPr>
        <p:spPr>
          <a:xfrm>
            <a:off x="3660038" y="1968916"/>
            <a:ext cx="1609546" cy="9553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r>
              <a:rPr lang="en-US" sz="1500" dirty="0"/>
              <a:t>Complaints upheld/</a:t>
            </a:r>
          </a:p>
          <a:p>
            <a:pPr algn="ctr"/>
            <a:r>
              <a:rPr lang="en-US" sz="1500" dirty="0"/>
              <a:t>partially upheld:</a:t>
            </a:r>
          </a:p>
          <a:p>
            <a:pPr algn="ctr"/>
            <a:r>
              <a:rPr lang="en-US" sz="1500" dirty="0"/>
              <a:t>73%</a:t>
            </a:r>
          </a:p>
          <a:p>
            <a:pPr algn="ctr"/>
            <a:endParaRPr lang="en-US" dirty="0"/>
          </a:p>
          <a:p>
            <a:pPr algn="ctr"/>
            <a:endParaRPr lang="en-GB" dirty="0"/>
          </a:p>
        </p:txBody>
      </p:sp>
      <p:sp>
        <p:nvSpPr>
          <p:cNvPr id="9" name="TextBox 8">
            <a:extLst>
              <a:ext uri="{FF2B5EF4-FFF2-40B4-BE49-F238E27FC236}">
                <a16:creationId xmlns:a16="http://schemas.microsoft.com/office/drawing/2014/main" id="{063AEF44-DCFF-E213-7AA5-5DCF43724FDA}"/>
              </a:ext>
            </a:extLst>
          </p:cNvPr>
          <p:cNvSpPr txBox="1"/>
          <p:nvPr/>
        </p:nvSpPr>
        <p:spPr>
          <a:xfrm>
            <a:off x="6255387" y="1131651"/>
            <a:ext cx="3144772" cy="523220"/>
          </a:xfrm>
          <a:prstGeom prst="rect">
            <a:avLst/>
          </a:prstGeom>
          <a:noFill/>
        </p:spPr>
        <p:txBody>
          <a:bodyPr wrap="none" rtlCol="0">
            <a:spAutoFit/>
          </a:bodyPr>
          <a:lstStyle/>
          <a:p>
            <a:pPr marL="0" indent="0">
              <a:buNone/>
            </a:pPr>
            <a:r>
              <a:rPr lang="en-US" sz="2800" dirty="0">
                <a:highlight>
                  <a:srgbClr val="FFFFFF"/>
                </a:highlight>
              </a:rPr>
              <a:t>Stage 2 complaints</a:t>
            </a:r>
            <a:endParaRPr lang="en-GB" sz="2800" dirty="0">
              <a:highlight>
                <a:srgbClr val="FFFFFF"/>
              </a:highlight>
            </a:endParaRPr>
          </a:p>
        </p:txBody>
      </p:sp>
      <p:sp>
        <p:nvSpPr>
          <p:cNvPr id="10" name="Rectangle: Rounded Corners 9">
            <a:extLst>
              <a:ext uri="{FF2B5EF4-FFF2-40B4-BE49-F238E27FC236}">
                <a16:creationId xmlns:a16="http://schemas.microsoft.com/office/drawing/2014/main" id="{47663E11-84C3-B7AE-9AFA-B258AC560D58}"/>
              </a:ext>
            </a:extLst>
          </p:cNvPr>
          <p:cNvSpPr/>
          <p:nvPr/>
        </p:nvSpPr>
        <p:spPr>
          <a:xfrm>
            <a:off x="6166224" y="1962876"/>
            <a:ext cx="1512387" cy="940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sz="1400" dirty="0"/>
          </a:p>
          <a:p>
            <a:pPr algn="ctr"/>
            <a:r>
              <a:rPr lang="en-US" sz="1500" dirty="0"/>
              <a:t>Escalations received:</a:t>
            </a:r>
          </a:p>
          <a:p>
            <a:pPr algn="ctr"/>
            <a:r>
              <a:rPr lang="en-US" sz="1500" dirty="0"/>
              <a:t>3</a:t>
            </a:r>
          </a:p>
          <a:p>
            <a:pPr algn="ctr"/>
            <a:endParaRPr lang="en-US" sz="1500" dirty="0"/>
          </a:p>
          <a:p>
            <a:pPr algn="ctr"/>
            <a:endParaRPr lang="en-GB" dirty="0"/>
          </a:p>
        </p:txBody>
      </p:sp>
      <p:sp>
        <p:nvSpPr>
          <p:cNvPr id="11" name="Rectangle: Rounded Corners 10">
            <a:extLst>
              <a:ext uri="{FF2B5EF4-FFF2-40B4-BE49-F238E27FC236}">
                <a16:creationId xmlns:a16="http://schemas.microsoft.com/office/drawing/2014/main" id="{2C10B57E-E0FA-651E-4467-BECF227A7AF5}"/>
              </a:ext>
            </a:extLst>
          </p:cNvPr>
          <p:cNvSpPr/>
          <p:nvPr/>
        </p:nvSpPr>
        <p:spPr>
          <a:xfrm>
            <a:off x="7896763" y="1972057"/>
            <a:ext cx="1690297" cy="9405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sz="1500" dirty="0"/>
          </a:p>
          <a:p>
            <a:pPr algn="ctr"/>
            <a:r>
              <a:rPr lang="en-US" sz="1500" dirty="0"/>
              <a:t>Responded to on time:</a:t>
            </a:r>
          </a:p>
          <a:p>
            <a:pPr algn="ctr"/>
            <a:r>
              <a:rPr lang="en-US" sz="1500" dirty="0"/>
              <a:t>33%</a:t>
            </a:r>
          </a:p>
          <a:p>
            <a:pPr algn="ctr"/>
            <a:endParaRPr lang="en-US" dirty="0"/>
          </a:p>
          <a:p>
            <a:pPr algn="ctr"/>
            <a:endParaRPr lang="en-GB" dirty="0"/>
          </a:p>
        </p:txBody>
      </p:sp>
      <p:sp>
        <p:nvSpPr>
          <p:cNvPr id="12" name="Rectangle: Rounded Corners 11">
            <a:extLst>
              <a:ext uri="{FF2B5EF4-FFF2-40B4-BE49-F238E27FC236}">
                <a16:creationId xmlns:a16="http://schemas.microsoft.com/office/drawing/2014/main" id="{589D9861-1B83-2AF8-9FD5-D3151B1F5E3D}"/>
              </a:ext>
            </a:extLst>
          </p:cNvPr>
          <p:cNvSpPr/>
          <p:nvPr/>
        </p:nvSpPr>
        <p:spPr>
          <a:xfrm>
            <a:off x="9805212" y="1948137"/>
            <a:ext cx="1609546" cy="955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r>
              <a:rPr lang="en-US" sz="1500" dirty="0"/>
              <a:t>Complaints upheld/</a:t>
            </a:r>
          </a:p>
          <a:p>
            <a:pPr algn="ctr"/>
            <a:r>
              <a:rPr lang="en-US" sz="1500" dirty="0"/>
              <a:t>partially upheld:</a:t>
            </a:r>
          </a:p>
          <a:p>
            <a:pPr algn="ctr"/>
            <a:r>
              <a:rPr lang="en-US" sz="1500" dirty="0"/>
              <a:t>33%</a:t>
            </a:r>
          </a:p>
          <a:p>
            <a:pPr algn="ctr"/>
            <a:endParaRPr lang="en-US" dirty="0"/>
          </a:p>
          <a:p>
            <a:pPr algn="ctr"/>
            <a:endParaRPr lang="en-GB" dirty="0"/>
          </a:p>
        </p:txBody>
      </p:sp>
      <p:sp>
        <p:nvSpPr>
          <p:cNvPr id="16" name="TextBox 15">
            <a:extLst>
              <a:ext uri="{FF2B5EF4-FFF2-40B4-BE49-F238E27FC236}">
                <a16:creationId xmlns:a16="http://schemas.microsoft.com/office/drawing/2014/main" id="{A9B2DF94-2DC1-3540-5288-723544865B64}"/>
              </a:ext>
            </a:extLst>
          </p:cNvPr>
          <p:cNvSpPr txBox="1"/>
          <p:nvPr/>
        </p:nvSpPr>
        <p:spPr>
          <a:xfrm>
            <a:off x="1072306" y="1131651"/>
            <a:ext cx="3144772" cy="523220"/>
          </a:xfrm>
          <a:prstGeom prst="rect">
            <a:avLst/>
          </a:prstGeom>
          <a:noFill/>
        </p:spPr>
        <p:txBody>
          <a:bodyPr wrap="none" rtlCol="0">
            <a:spAutoFit/>
          </a:bodyPr>
          <a:lstStyle/>
          <a:p>
            <a:pPr marL="0" indent="0">
              <a:buNone/>
            </a:pPr>
            <a:r>
              <a:rPr lang="en-US" sz="2800" dirty="0">
                <a:highlight>
                  <a:srgbClr val="FFFFFF"/>
                </a:highlight>
              </a:rPr>
              <a:t>Stage 1 complaints</a:t>
            </a:r>
            <a:endParaRPr lang="en-GB" sz="2800" dirty="0">
              <a:highlight>
                <a:srgbClr val="FFFFFF"/>
              </a:highlight>
            </a:endParaRPr>
          </a:p>
        </p:txBody>
      </p:sp>
      <p:sp>
        <p:nvSpPr>
          <p:cNvPr id="17" name="Rectangle: Rounded Corners 16">
            <a:extLst>
              <a:ext uri="{FF2B5EF4-FFF2-40B4-BE49-F238E27FC236}">
                <a16:creationId xmlns:a16="http://schemas.microsoft.com/office/drawing/2014/main" id="{13FCAE36-5B66-B180-0B80-EDB4BFF837BA}"/>
              </a:ext>
            </a:extLst>
          </p:cNvPr>
          <p:cNvSpPr/>
          <p:nvPr/>
        </p:nvSpPr>
        <p:spPr>
          <a:xfrm>
            <a:off x="4904377" y="3191775"/>
            <a:ext cx="1609546" cy="862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sz="1400" dirty="0"/>
          </a:p>
          <a:p>
            <a:pPr algn="ctr"/>
            <a:r>
              <a:rPr lang="en-US" sz="1500" dirty="0"/>
              <a:t>Complaints escalated to stage 2: 10%</a:t>
            </a:r>
          </a:p>
          <a:p>
            <a:pPr algn="ctr"/>
            <a:endParaRPr lang="en-US" dirty="0"/>
          </a:p>
          <a:p>
            <a:pPr algn="ctr"/>
            <a:endParaRPr lang="en-GB" dirty="0"/>
          </a:p>
        </p:txBody>
      </p:sp>
      <p:sp>
        <p:nvSpPr>
          <p:cNvPr id="4" name="TextBox 3">
            <a:extLst>
              <a:ext uri="{FF2B5EF4-FFF2-40B4-BE49-F238E27FC236}">
                <a16:creationId xmlns:a16="http://schemas.microsoft.com/office/drawing/2014/main" id="{E6C77552-E99F-9D9F-6F28-0DC730E2CB89}"/>
              </a:ext>
            </a:extLst>
          </p:cNvPr>
          <p:cNvSpPr txBox="1"/>
          <p:nvPr/>
        </p:nvSpPr>
        <p:spPr>
          <a:xfrm>
            <a:off x="208138" y="4383463"/>
            <a:ext cx="11509379" cy="2585323"/>
          </a:xfrm>
          <a:prstGeom prst="rect">
            <a:avLst/>
          </a:prstGeom>
          <a:noFill/>
        </p:spPr>
        <p:txBody>
          <a:bodyPr wrap="square" rtlCol="0">
            <a:spAutoFit/>
          </a:bodyPr>
          <a:lstStyle/>
          <a:p>
            <a:r>
              <a:rPr lang="en-US" dirty="0"/>
              <a:t>Commentary:</a:t>
            </a:r>
          </a:p>
          <a:p>
            <a:endParaRPr lang="en-US" dirty="0"/>
          </a:p>
          <a:p>
            <a:r>
              <a:rPr lang="en-US" dirty="0"/>
              <a:t>77% of the 30 complaints received have been responded to in time during the period of 1 April 2023 to 31 March 2024. 73% of these complaints have been upheld or partially upheld. Only 3 of the stage 1 complaints escalated to stage 2, that represents a 10% escalation rate. </a:t>
            </a:r>
          </a:p>
          <a:p>
            <a:endParaRPr lang="en-US" dirty="0"/>
          </a:p>
          <a:p>
            <a:r>
              <a:rPr lang="en-US" dirty="0"/>
              <a:t>Overall, THA had only 3 stage complaints during the year. All of these have been responded to, however two responses were late. Positively only one stage 2 complaint has been upheld in the year. </a:t>
            </a:r>
          </a:p>
          <a:p>
            <a:endParaRPr lang="en-GB" dirty="0"/>
          </a:p>
        </p:txBody>
      </p:sp>
    </p:spTree>
    <p:extLst>
      <p:ext uri="{BB962C8B-B14F-4D97-AF65-F5344CB8AC3E}">
        <p14:creationId xmlns:p14="http://schemas.microsoft.com/office/powerpoint/2010/main" val="3612573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630810" y="193283"/>
            <a:ext cx="10515600" cy="1325563"/>
          </a:xfrm>
        </p:spPr>
        <p:txBody>
          <a:bodyPr/>
          <a:lstStyle/>
          <a:p>
            <a:r>
              <a:rPr lang="en-GB" dirty="0">
                <a:solidFill>
                  <a:srgbClr val="0F9ED5"/>
                </a:solidFill>
              </a:rPr>
              <a:t>Complaint performance for the year – improvements</a:t>
            </a:r>
          </a:p>
        </p:txBody>
      </p:sp>
      <p:sp>
        <p:nvSpPr>
          <p:cNvPr id="6" name="Content Placeholder 2">
            <a:extLst>
              <a:ext uri="{FF2B5EF4-FFF2-40B4-BE49-F238E27FC236}">
                <a16:creationId xmlns:a16="http://schemas.microsoft.com/office/drawing/2014/main" id="{F72CD938-24B6-291E-39F4-721C11BAF06E}"/>
              </a:ext>
            </a:extLst>
          </p:cNvPr>
          <p:cNvSpPr>
            <a:spLocks noGrp="1"/>
          </p:cNvSpPr>
          <p:nvPr>
            <p:ph idx="1"/>
          </p:nvPr>
        </p:nvSpPr>
        <p:spPr>
          <a:xfrm>
            <a:off x="545969" y="1868768"/>
            <a:ext cx="10515600" cy="4351338"/>
          </a:xfrm>
        </p:spPr>
        <p:txBody>
          <a:bodyPr vert="horz" lIns="91440" tIns="45720" rIns="91440" bIns="45720" rtlCol="0" anchor="t">
            <a:normAutofit lnSpcReduction="10000"/>
          </a:bodyPr>
          <a:lstStyle/>
          <a:p>
            <a:pPr marL="0" indent="0">
              <a:buNone/>
            </a:pPr>
            <a:r>
              <a:rPr lang="en-GB" dirty="0"/>
              <a:t>The following improvements have already been put in place to ensure better complaint handling in 2024/25:</a:t>
            </a:r>
          </a:p>
          <a:p>
            <a:pPr marL="0" indent="0">
              <a:buNone/>
            </a:pPr>
            <a:endParaRPr lang="en-GB" dirty="0"/>
          </a:p>
          <a:p>
            <a:r>
              <a:rPr lang="en-GB" dirty="0"/>
              <a:t>A new way of tracking and monitoring complaint handling.</a:t>
            </a:r>
          </a:p>
          <a:p>
            <a:r>
              <a:rPr lang="en-GB" dirty="0"/>
              <a:t>Key performance measures on complaint handling performance shared monthly with THA senior management team and quarterly with the Board.</a:t>
            </a:r>
          </a:p>
          <a:p>
            <a:r>
              <a:rPr lang="en-GB" dirty="0"/>
              <a:t>The appointment of a board member with the responsibility to oversee complaints handling.</a:t>
            </a:r>
          </a:p>
          <a:p>
            <a:r>
              <a:rPr lang="en-GB" dirty="0"/>
              <a:t>Complaint handling training to all THA staff.</a:t>
            </a:r>
          </a:p>
          <a:p>
            <a:endParaRPr lang="en-GB" dirty="0"/>
          </a:p>
          <a:p>
            <a:endParaRPr lang="en-GB" dirty="0"/>
          </a:p>
          <a:p>
            <a:endParaRPr lang="en-GB" dirty="0"/>
          </a:p>
        </p:txBody>
      </p:sp>
    </p:spTree>
    <p:extLst>
      <p:ext uri="{BB962C8B-B14F-4D97-AF65-F5344CB8AC3E}">
        <p14:creationId xmlns:p14="http://schemas.microsoft.com/office/powerpoint/2010/main" val="3616926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a:xfrm>
            <a:off x="695869" y="-149780"/>
            <a:ext cx="10515600" cy="1325563"/>
          </a:xfrm>
        </p:spPr>
        <p:txBody>
          <a:bodyPr/>
          <a:lstStyle/>
          <a:p>
            <a:r>
              <a:rPr lang="en-GB" dirty="0">
                <a:solidFill>
                  <a:srgbClr val="0F9ED5"/>
                </a:solidFill>
              </a:rPr>
              <a:t>Complaints – thematic view</a:t>
            </a:r>
          </a:p>
        </p:txBody>
      </p:sp>
      <p:graphicFrame>
        <p:nvGraphicFramePr>
          <p:cNvPr id="5" name="Chart 4">
            <a:extLst>
              <a:ext uri="{FF2B5EF4-FFF2-40B4-BE49-F238E27FC236}">
                <a16:creationId xmlns:a16="http://schemas.microsoft.com/office/drawing/2014/main" id="{E442C258-82EA-4118-ED1B-E0569AF4DC62}"/>
              </a:ext>
            </a:extLst>
          </p:cNvPr>
          <p:cNvGraphicFramePr>
            <a:graphicFrameLocks/>
          </p:cNvGraphicFramePr>
          <p:nvPr>
            <p:extLst>
              <p:ext uri="{D42A27DB-BD31-4B8C-83A1-F6EECF244321}">
                <p14:modId xmlns:p14="http://schemas.microsoft.com/office/powerpoint/2010/main" val="2946367137"/>
              </p:ext>
            </p:extLst>
          </p:nvPr>
        </p:nvGraphicFramePr>
        <p:xfrm>
          <a:off x="179109" y="1257775"/>
          <a:ext cx="5824527" cy="459627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183EB3B8-7652-E9FF-4FDF-2F543B900ED2}"/>
              </a:ext>
            </a:extLst>
          </p:cNvPr>
          <p:cNvSpPr txBox="1"/>
          <p:nvPr/>
        </p:nvSpPr>
        <p:spPr>
          <a:xfrm>
            <a:off x="6401847" y="979468"/>
            <a:ext cx="5287389" cy="5878532"/>
          </a:xfrm>
          <a:prstGeom prst="rect">
            <a:avLst/>
          </a:prstGeom>
          <a:noFill/>
        </p:spPr>
        <p:txBody>
          <a:bodyPr wrap="square" rtlCol="0">
            <a:spAutoFit/>
          </a:bodyPr>
          <a:lstStyle/>
          <a:p>
            <a:r>
              <a:rPr lang="en-US" sz="1700" dirty="0"/>
              <a:t>Service charges remain the area which attracts the highest levels of complaints. This is mainly due to the rise in service charge costs. Many of these increases are driven by prior deficits (driven by higher energy costs and inflationary rises) which has caused an increase in costs being passed on to residents.  Poor handling of service charge queries has also resulted in increased complaints due to lack of timely and sufficient response at the early stages. </a:t>
            </a:r>
          </a:p>
          <a:p>
            <a:endParaRPr lang="en-US" sz="1700" dirty="0">
              <a:highlight>
                <a:srgbClr val="FFFF00"/>
              </a:highlight>
            </a:endParaRPr>
          </a:p>
          <a:p>
            <a:endParaRPr lang="en-US" sz="1700" dirty="0">
              <a:highlight>
                <a:srgbClr val="FFFF00"/>
              </a:highlight>
            </a:endParaRPr>
          </a:p>
          <a:p>
            <a:r>
              <a:rPr lang="en-US" sz="1700" dirty="0">
                <a:highlight>
                  <a:srgbClr val="FFFFFF"/>
                </a:highlight>
              </a:rPr>
              <a:t>Repairs and damp and </a:t>
            </a:r>
            <a:r>
              <a:rPr lang="en-US" sz="1700" dirty="0" err="1">
                <a:highlight>
                  <a:srgbClr val="FFFFFF"/>
                </a:highlight>
              </a:rPr>
              <a:t>mould</a:t>
            </a:r>
            <a:r>
              <a:rPr lang="en-US" sz="1700" dirty="0">
                <a:highlight>
                  <a:srgbClr val="FFFFFF"/>
                </a:highlight>
              </a:rPr>
              <a:t> complaints represent a third of complaints, which is lower than the sector trend (c80%).</a:t>
            </a:r>
          </a:p>
          <a:p>
            <a:endParaRPr lang="en-US" sz="1700" dirty="0">
              <a:highlight>
                <a:srgbClr val="FFFF00"/>
              </a:highlight>
            </a:endParaRPr>
          </a:p>
          <a:p>
            <a:r>
              <a:rPr lang="en-US" sz="1700" dirty="0">
                <a:highlight>
                  <a:srgbClr val="FFFFFF"/>
                </a:highlight>
              </a:rPr>
              <a:t>Complaints related to housing management such as allocations and ASB represents a third of complaints. This higher than the sector trend and links in with voids, which has been high, and also some staff conduct issues, which has now been resolved.  </a:t>
            </a:r>
            <a:endParaRPr lang="en-US" sz="1700" dirty="0">
              <a:highlight>
                <a:srgbClr val="FFFF00"/>
              </a:highlight>
            </a:endParaRPr>
          </a:p>
          <a:p>
            <a:endParaRPr lang="en-US" dirty="0"/>
          </a:p>
          <a:p>
            <a:r>
              <a:rPr lang="en-US" dirty="0"/>
              <a:t> </a:t>
            </a:r>
            <a:endParaRPr lang="en-GB" dirty="0"/>
          </a:p>
        </p:txBody>
      </p:sp>
    </p:spTree>
    <p:extLst>
      <p:ext uri="{BB962C8B-B14F-4D97-AF65-F5344CB8AC3E}">
        <p14:creationId xmlns:p14="http://schemas.microsoft.com/office/powerpoint/2010/main" val="1740643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923AA-0EE1-77CC-5C98-30286A6D1968}"/>
              </a:ext>
            </a:extLst>
          </p:cNvPr>
          <p:cNvSpPr>
            <a:spLocks noGrp="1"/>
          </p:cNvSpPr>
          <p:nvPr>
            <p:ph type="title"/>
          </p:nvPr>
        </p:nvSpPr>
        <p:spPr/>
        <p:txBody>
          <a:bodyPr/>
          <a:lstStyle/>
          <a:p>
            <a:r>
              <a:rPr lang="en-GB" dirty="0">
                <a:solidFill>
                  <a:srgbClr val="0F9ED5"/>
                </a:solidFill>
              </a:rPr>
              <a:t>Complaint performance – qualitative </a:t>
            </a:r>
          </a:p>
        </p:txBody>
      </p:sp>
      <p:sp>
        <p:nvSpPr>
          <p:cNvPr id="4" name="Content Placeholder 2">
            <a:extLst>
              <a:ext uri="{FF2B5EF4-FFF2-40B4-BE49-F238E27FC236}">
                <a16:creationId xmlns:a16="http://schemas.microsoft.com/office/drawing/2014/main" id="{5542C9B5-4CD0-BA09-80CF-70AD2EB37B32}"/>
              </a:ext>
            </a:extLst>
          </p:cNvPr>
          <p:cNvSpPr>
            <a:spLocks noGrp="1"/>
          </p:cNvSpPr>
          <p:nvPr>
            <p:ph idx="1"/>
          </p:nvPr>
        </p:nvSpPr>
        <p:spPr>
          <a:xfrm>
            <a:off x="715651" y="1606419"/>
            <a:ext cx="11146654" cy="4351338"/>
          </a:xfrm>
        </p:spPr>
        <p:txBody>
          <a:bodyPr vert="horz" lIns="91440" tIns="45720" rIns="91440" bIns="45720" rtlCol="0" anchor="t">
            <a:normAutofit/>
          </a:bodyPr>
          <a:lstStyle/>
          <a:p>
            <a:r>
              <a:rPr lang="en-GB" dirty="0"/>
              <a:t>All complaint responses at stage 1 is signed off by the operations director to ensure the quality of response is:</a:t>
            </a:r>
          </a:p>
          <a:p>
            <a:pPr lvl="1">
              <a:buFont typeface="Courier New" panose="020B0604020202020204" pitchFamily="34" charset="0"/>
              <a:buChar char="o"/>
            </a:pPr>
            <a:r>
              <a:rPr lang="en-GB" dirty="0"/>
              <a:t>At an acceptable standard</a:t>
            </a:r>
          </a:p>
          <a:p>
            <a:pPr lvl="1">
              <a:buFont typeface="Courier New" panose="020B0604020202020204" pitchFamily="34" charset="0"/>
              <a:buChar char="o"/>
            </a:pPr>
            <a:r>
              <a:rPr lang="en-GB" dirty="0"/>
              <a:t>Deal with all the elements of the complaint</a:t>
            </a:r>
          </a:p>
          <a:p>
            <a:pPr lvl="1">
              <a:buFont typeface="Courier New" panose="020B0604020202020204" pitchFamily="34" charset="0"/>
              <a:buChar char="o"/>
            </a:pPr>
            <a:r>
              <a:rPr lang="en-GB" dirty="0"/>
              <a:t>Appropriate redress / compensation has been offered</a:t>
            </a:r>
          </a:p>
          <a:p>
            <a:pPr lvl="1">
              <a:buFont typeface="Courier New" panose="020B0604020202020204" pitchFamily="34" charset="0"/>
              <a:buChar char="o"/>
            </a:pPr>
            <a:r>
              <a:rPr lang="en-GB" dirty="0"/>
              <a:t>Responses are timely</a:t>
            </a:r>
          </a:p>
          <a:p>
            <a:pPr lvl="1">
              <a:buFont typeface="Courier New" panose="020B0604020202020204" pitchFamily="34" charset="0"/>
              <a:buChar char="o"/>
            </a:pPr>
            <a:r>
              <a:rPr lang="en-GB" dirty="0"/>
              <a:t>It meets the requirements of the housing ombudsman</a:t>
            </a:r>
          </a:p>
          <a:p>
            <a:r>
              <a:rPr lang="en-GB" dirty="0"/>
              <a:t>THA needs to improve the quality of the complaint responses.</a:t>
            </a:r>
          </a:p>
          <a:p>
            <a:r>
              <a:rPr lang="en-GB" dirty="0"/>
              <a:t>The operations director will continue to sign off all stage 1 responses to ensure improvement is delivered in this area. </a:t>
            </a:r>
          </a:p>
          <a:p>
            <a:endParaRPr lang="en-GB" dirty="0"/>
          </a:p>
        </p:txBody>
      </p:sp>
    </p:spTree>
    <p:extLst>
      <p:ext uri="{BB962C8B-B14F-4D97-AF65-F5344CB8AC3E}">
        <p14:creationId xmlns:p14="http://schemas.microsoft.com/office/powerpoint/2010/main" val="1990060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B99BD-C4B3-D364-07B2-03E760849B4A}"/>
              </a:ext>
            </a:extLst>
          </p:cNvPr>
          <p:cNvSpPr>
            <a:spLocks noGrp="1"/>
          </p:cNvSpPr>
          <p:nvPr>
            <p:ph type="title"/>
          </p:nvPr>
        </p:nvSpPr>
        <p:spPr>
          <a:xfrm>
            <a:off x="358220" y="27094"/>
            <a:ext cx="10515600" cy="1325563"/>
          </a:xfrm>
        </p:spPr>
        <p:txBody>
          <a:bodyPr/>
          <a:lstStyle/>
          <a:p>
            <a:r>
              <a:rPr lang="en-GB" dirty="0">
                <a:solidFill>
                  <a:srgbClr val="0F9ED5"/>
                </a:solidFill>
              </a:rPr>
              <a:t>Service improvements made because of the learning from complaints</a:t>
            </a:r>
          </a:p>
        </p:txBody>
      </p:sp>
      <p:graphicFrame>
        <p:nvGraphicFramePr>
          <p:cNvPr id="4" name="Table 3">
            <a:extLst>
              <a:ext uri="{FF2B5EF4-FFF2-40B4-BE49-F238E27FC236}">
                <a16:creationId xmlns:a16="http://schemas.microsoft.com/office/drawing/2014/main" id="{B59CC54C-0F53-D807-76BA-B1D7281DE684}"/>
              </a:ext>
            </a:extLst>
          </p:cNvPr>
          <p:cNvGraphicFramePr>
            <a:graphicFrameLocks noGrp="1"/>
          </p:cNvGraphicFramePr>
          <p:nvPr>
            <p:extLst>
              <p:ext uri="{D42A27DB-BD31-4B8C-83A1-F6EECF244321}">
                <p14:modId xmlns:p14="http://schemas.microsoft.com/office/powerpoint/2010/main" val="3200027585"/>
              </p:ext>
            </p:extLst>
          </p:nvPr>
        </p:nvGraphicFramePr>
        <p:xfrm>
          <a:off x="223102" y="1287489"/>
          <a:ext cx="11745796" cy="5125720"/>
        </p:xfrm>
        <a:graphic>
          <a:graphicData uri="http://schemas.openxmlformats.org/drawingml/2006/table">
            <a:tbl>
              <a:tblPr firstRow="1" bandRow="1">
                <a:tableStyleId>{00A15C55-8517-42AA-B614-E9B94910E393}</a:tableStyleId>
              </a:tblPr>
              <a:tblGrid>
                <a:gridCol w="5678077">
                  <a:extLst>
                    <a:ext uri="{9D8B030D-6E8A-4147-A177-3AD203B41FA5}">
                      <a16:colId xmlns:a16="http://schemas.microsoft.com/office/drawing/2014/main" val="3288584178"/>
                    </a:ext>
                  </a:extLst>
                </a:gridCol>
                <a:gridCol w="6067719">
                  <a:extLst>
                    <a:ext uri="{9D8B030D-6E8A-4147-A177-3AD203B41FA5}">
                      <a16:colId xmlns:a16="http://schemas.microsoft.com/office/drawing/2014/main" val="4216971384"/>
                    </a:ext>
                  </a:extLst>
                </a:gridCol>
              </a:tblGrid>
              <a:tr h="370840">
                <a:tc>
                  <a:txBody>
                    <a:bodyPr/>
                    <a:lstStyle/>
                    <a:p>
                      <a:r>
                        <a:rPr lang="en-US" sz="1200" dirty="0"/>
                        <a:t>Learning</a:t>
                      </a:r>
                    </a:p>
                  </a:txBody>
                  <a:tcPr/>
                </a:tc>
                <a:tc>
                  <a:txBody>
                    <a:bodyPr/>
                    <a:lstStyle/>
                    <a:p>
                      <a:r>
                        <a:rPr lang="en-US" sz="1200" dirty="0"/>
                        <a:t>Service improvement</a:t>
                      </a:r>
                    </a:p>
                  </a:txBody>
                  <a:tcPr/>
                </a:tc>
                <a:extLst>
                  <a:ext uri="{0D108BD9-81ED-4DB2-BD59-A6C34878D82A}">
                    <a16:rowId xmlns:a16="http://schemas.microsoft.com/office/drawing/2014/main" val="404502670"/>
                  </a:ext>
                </a:extLst>
              </a:tr>
              <a:tr h="370840">
                <a:tc>
                  <a:txBody>
                    <a:bodyPr/>
                    <a:lstStyle/>
                    <a:p>
                      <a:r>
                        <a:rPr lang="en-US" sz="1200" dirty="0"/>
                        <a:t>We identified that our compensation policy does not give enough guidance to provide appropriate redress to customers who has been negatively affected.</a:t>
                      </a:r>
                    </a:p>
                  </a:txBody>
                  <a:tcPr/>
                </a:tc>
                <a:tc>
                  <a:txBody>
                    <a:bodyPr/>
                    <a:lstStyle/>
                    <a:p>
                      <a:r>
                        <a:rPr lang="en-US" sz="1200" dirty="0"/>
                        <a:t>We drafted a new compensation policy. </a:t>
                      </a:r>
                    </a:p>
                  </a:txBody>
                  <a:tcPr/>
                </a:tc>
                <a:extLst>
                  <a:ext uri="{0D108BD9-81ED-4DB2-BD59-A6C34878D82A}">
                    <a16:rowId xmlns:a16="http://schemas.microsoft.com/office/drawing/2014/main" val="2053243248"/>
                  </a:ext>
                </a:extLst>
              </a:tr>
              <a:tr h="370840">
                <a:tc>
                  <a:txBody>
                    <a:bodyPr/>
                    <a:lstStyle/>
                    <a:p>
                      <a:r>
                        <a:rPr lang="en-US" sz="1200" dirty="0"/>
                        <a:t>We have identified some challenging cases, where an unreasonable behaviour policy would be helpful to support customers better, where perhaps their behaviour was not acceptable, but we still want to work with them to resolve issues for them in an effective way. </a:t>
                      </a:r>
                    </a:p>
                  </a:txBody>
                  <a:tcPr/>
                </a:tc>
                <a:tc>
                  <a:txBody>
                    <a:bodyPr/>
                    <a:lstStyle/>
                    <a:p>
                      <a:r>
                        <a:rPr lang="en-US" sz="1200" dirty="0"/>
                        <a:t>We drafted a new unreasonable behaviour policy. </a:t>
                      </a:r>
                    </a:p>
                  </a:txBody>
                  <a:tcPr/>
                </a:tc>
                <a:extLst>
                  <a:ext uri="{0D108BD9-81ED-4DB2-BD59-A6C34878D82A}">
                    <a16:rowId xmlns:a16="http://schemas.microsoft.com/office/drawing/2014/main" val="1527601846"/>
                  </a:ext>
                </a:extLst>
              </a:tr>
              <a:tr h="370840">
                <a:tc>
                  <a:txBody>
                    <a:bodyPr/>
                    <a:lstStyle/>
                    <a:p>
                      <a:r>
                        <a:rPr lang="en-US" sz="1200" dirty="0"/>
                        <a:t>We saw a pattern and increased level of complaints in one of our housing patches. We concluded that we need an additional experienced housing manager to resolve issues early and locally before they turn into complaints.</a:t>
                      </a:r>
                    </a:p>
                  </a:txBody>
                  <a:tcPr/>
                </a:tc>
                <a:tc>
                  <a:txBody>
                    <a:bodyPr/>
                    <a:lstStyle/>
                    <a:p>
                      <a:r>
                        <a:rPr lang="en-US" sz="1200" dirty="0"/>
                        <a:t>We appointed an interim housing manager for a 3 month period. </a:t>
                      </a:r>
                    </a:p>
                  </a:txBody>
                  <a:tcPr/>
                </a:tc>
                <a:extLst>
                  <a:ext uri="{0D108BD9-81ED-4DB2-BD59-A6C34878D82A}">
                    <a16:rowId xmlns:a16="http://schemas.microsoft.com/office/drawing/2014/main" val="1767362049"/>
                  </a:ext>
                </a:extLst>
              </a:tr>
              <a:tr h="370840">
                <a:tc>
                  <a:txBody>
                    <a:bodyPr/>
                    <a:lstStyle/>
                    <a:p>
                      <a:r>
                        <a:rPr lang="en-US" sz="1200" dirty="0"/>
                        <a:t>We identified that not all communication regarding complaints was logged and filed centrally for audit purposes. </a:t>
                      </a:r>
                    </a:p>
                  </a:txBody>
                  <a:tcPr/>
                </a:tc>
                <a:tc>
                  <a:txBody>
                    <a:bodyPr/>
                    <a:lstStyle/>
                    <a:p>
                      <a:r>
                        <a:rPr lang="en-US" sz="1200" dirty="0"/>
                        <a:t>We have implemented a more robust process of recording complaints and reviewed our complaint handling record keeping. </a:t>
                      </a:r>
                    </a:p>
                  </a:txBody>
                  <a:tcPr/>
                </a:tc>
                <a:extLst>
                  <a:ext uri="{0D108BD9-81ED-4DB2-BD59-A6C34878D82A}">
                    <a16:rowId xmlns:a16="http://schemas.microsoft.com/office/drawing/2014/main" val="645541298"/>
                  </a:ext>
                </a:extLst>
              </a:tr>
              <a:tr h="370840">
                <a:tc>
                  <a:txBody>
                    <a:bodyPr/>
                    <a:lstStyle/>
                    <a:p>
                      <a:r>
                        <a:rPr lang="en-US" sz="1200" dirty="0"/>
                        <a:t>We identified the need to follow up and ensure actions agreed as part of complaint resolutions is seen through. </a:t>
                      </a:r>
                    </a:p>
                  </a:txBody>
                  <a:tcPr/>
                </a:tc>
                <a:tc>
                  <a:txBody>
                    <a:bodyPr/>
                    <a:lstStyle/>
                    <a:p>
                      <a:r>
                        <a:rPr lang="en-US" sz="1200" dirty="0"/>
                        <a:t>We have created a more robust process of tracking complaint related actions. </a:t>
                      </a:r>
                    </a:p>
                  </a:txBody>
                  <a:tcPr/>
                </a:tc>
                <a:extLst>
                  <a:ext uri="{0D108BD9-81ED-4DB2-BD59-A6C34878D82A}">
                    <a16:rowId xmlns:a16="http://schemas.microsoft.com/office/drawing/2014/main" val="3914150409"/>
                  </a:ext>
                </a:extLst>
              </a:tr>
              <a:tr h="234817">
                <a:tc>
                  <a:txBody>
                    <a:bodyPr/>
                    <a:lstStyle/>
                    <a:p>
                      <a:r>
                        <a:rPr lang="en-US" sz="1200" dirty="0"/>
                        <a:t>We have identified that service charges complaints is our service area that attracts the highest levels of complaints.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We are now recording service charge queries to prevent them from becoming complaints and ensuring that adequate and timely responses are provided for any queries received. </a:t>
                      </a:r>
                    </a:p>
                  </a:txBody>
                  <a:tcPr/>
                </a:tc>
                <a:extLst>
                  <a:ext uri="{0D108BD9-81ED-4DB2-BD59-A6C34878D82A}">
                    <a16:rowId xmlns:a16="http://schemas.microsoft.com/office/drawing/2014/main" val="2976230194"/>
                  </a:ext>
                </a:extLst>
              </a:tr>
              <a:tr h="370840">
                <a:tc>
                  <a:txBody>
                    <a:bodyPr/>
                    <a:lstStyle/>
                    <a:p>
                      <a:r>
                        <a:rPr lang="en-US" sz="1200" dirty="0"/>
                        <a:t>We have identified that we are receiving complaints regarding damp and </a:t>
                      </a:r>
                      <a:r>
                        <a:rPr lang="en-US" sz="1200" dirty="0" err="1"/>
                        <a:t>mould</a:t>
                      </a:r>
                      <a:r>
                        <a:rPr lang="en-US" sz="1200" dirty="0"/>
                        <a:t> and the length of time it is taking for remedial action to be carried out. </a:t>
                      </a:r>
                    </a:p>
                  </a:txBody>
                  <a:tcPr/>
                </a:tc>
                <a:tc>
                  <a:txBody>
                    <a:bodyPr/>
                    <a:lstStyle/>
                    <a:p>
                      <a:r>
                        <a:rPr lang="en-US" sz="1200" dirty="0"/>
                        <a:t>We now have a damp and </a:t>
                      </a:r>
                      <a:r>
                        <a:rPr lang="en-US" sz="1200" dirty="0" err="1"/>
                        <a:t>mould</a:t>
                      </a:r>
                      <a:r>
                        <a:rPr lang="en-US" sz="1200" dirty="0"/>
                        <a:t> tracker in place to monitor any reported cases of damp and </a:t>
                      </a:r>
                      <a:r>
                        <a:rPr lang="en-US" sz="1200" dirty="0" err="1"/>
                        <a:t>mould</a:t>
                      </a:r>
                      <a:r>
                        <a:rPr lang="en-US" sz="1200" dirty="0"/>
                        <a:t> and ensure that a home inspection and remedial action is carried out promptly. Progress on damp and </a:t>
                      </a:r>
                      <a:r>
                        <a:rPr lang="en-US" sz="1200" dirty="0" err="1"/>
                        <a:t>mould</a:t>
                      </a:r>
                      <a:r>
                        <a:rPr lang="en-US" sz="1200" dirty="0"/>
                        <a:t> case performance is now reported as part of landlord health and safety reporting. </a:t>
                      </a:r>
                    </a:p>
                  </a:txBody>
                  <a:tcPr/>
                </a:tc>
                <a:extLst>
                  <a:ext uri="{0D108BD9-81ED-4DB2-BD59-A6C34878D82A}">
                    <a16:rowId xmlns:a16="http://schemas.microsoft.com/office/drawing/2014/main" val="3782898132"/>
                  </a:ext>
                </a:extLst>
              </a:tr>
              <a:tr h="370840">
                <a:tc>
                  <a:txBody>
                    <a:bodyPr/>
                    <a:lstStyle/>
                    <a:p>
                      <a:r>
                        <a:rPr lang="en-US" sz="1200" dirty="0"/>
                        <a:t>There has been delays in allocating voids to new prospective residents. </a:t>
                      </a:r>
                    </a:p>
                  </a:txBody>
                  <a:tcPr/>
                </a:tc>
                <a:tc>
                  <a:txBody>
                    <a:bodyPr/>
                    <a:lstStyle/>
                    <a:p>
                      <a:r>
                        <a:rPr lang="en-US" sz="1200" dirty="0"/>
                        <a:t>A key vacancy of housing administrator has now been recruited to, to assist the team with managing the waiting list and allocating homes accurately and faster. This person will also support voids tracking to ensure THA homes are void for shorter periods. </a:t>
                      </a:r>
                    </a:p>
                  </a:txBody>
                  <a:tcPr/>
                </a:tc>
                <a:extLst>
                  <a:ext uri="{0D108BD9-81ED-4DB2-BD59-A6C34878D82A}">
                    <a16:rowId xmlns:a16="http://schemas.microsoft.com/office/drawing/2014/main" val="256411086"/>
                  </a:ext>
                </a:extLst>
              </a:tr>
            </a:tbl>
          </a:graphicData>
        </a:graphic>
      </p:graphicFrame>
    </p:spTree>
    <p:extLst>
      <p:ext uri="{BB962C8B-B14F-4D97-AF65-F5344CB8AC3E}">
        <p14:creationId xmlns:p14="http://schemas.microsoft.com/office/powerpoint/2010/main" val="87071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B99BD-C4B3-D364-07B2-03E760849B4A}"/>
              </a:ext>
            </a:extLst>
          </p:cNvPr>
          <p:cNvSpPr>
            <a:spLocks noGrp="1"/>
          </p:cNvSpPr>
          <p:nvPr>
            <p:ph type="title"/>
          </p:nvPr>
        </p:nvSpPr>
        <p:spPr/>
        <p:txBody>
          <a:bodyPr/>
          <a:lstStyle/>
          <a:p>
            <a:r>
              <a:rPr lang="en-GB" dirty="0">
                <a:solidFill>
                  <a:srgbClr val="0F9ED5"/>
                </a:solidFill>
              </a:rPr>
              <a:t>Summary of complaints THA refused to accept </a:t>
            </a:r>
          </a:p>
        </p:txBody>
      </p:sp>
      <p:sp>
        <p:nvSpPr>
          <p:cNvPr id="3" name="Content Placeholder 2">
            <a:extLst>
              <a:ext uri="{FF2B5EF4-FFF2-40B4-BE49-F238E27FC236}">
                <a16:creationId xmlns:a16="http://schemas.microsoft.com/office/drawing/2014/main" id="{A1509C40-E761-81F3-1430-14080B6A4826}"/>
              </a:ext>
            </a:extLst>
          </p:cNvPr>
          <p:cNvSpPr>
            <a:spLocks noGrp="1"/>
          </p:cNvSpPr>
          <p:nvPr>
            <p:ph idx="1"/>
          </p:nvPr>
        </p:nvSpPr>
        <p:spPr>
          <a:xfrm>
            <a:off x="838200" y="2097022"/>
            <a:ext cx="10515600" cy="4351338"/>
          </a:xfrm>
        </p:spPr>
        <p:txBody>
          <a:bodyPr vert="horz" lIns="91440" tIns="45720" rIns="91440" bIns="45720" rtlCol="0" anchor="t">
            <a:normAutofit/>
          </a:bodyPr>
          <a:lstStyle/>
          <a:p>
            <a:r>
              <a:rPr lang="en-GB" dirty="0">
                <a:highlight>
                  <a:srgbClr val="FFFFFF"/>
                </a:highlight>
              </a:rPr>
              <a:t>There were no complaints refused for this period. </a:t>
            </a:r>
          </a:p>
          <a:p>
            <a:r>
              <a:rPr lang="en-GB" dirty="0">
                <a:highlight>
                  <a:srgbClr val="FFFFFF"/>
                </a:highlight>
              </a:rPr>
              <a:t>Complaints refused, if there are any, are always recorded for audit purposes. </a:t>
            </a:r>
          </a:p>
        </p:txBody>
      </p:sp>
    </p:spTree>
    <p:extLst>
      <p:ext uri="{BB962C8B-B14F-4D97-AF65-F5344CB8AC3E}">
        <p14:creationId xmlns:p14="http://schemas.microsoft.com/office/powerpoint/2010/main" val="256266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0468556-7ee9-4555-b385-31537c8b4acf">
      <UserInfo>
        <DisplayName>Amanda Adegoke</DisplayName>
        <AccountId>11</AccountId>
        <AccountType/>
      </UserInfo>
      <UserInfo>
        <DisplayName>Guy Robinson</DisplayName>
        <AccountId>40</AccountId>
        <AccountType/>
      </UserInfo>
      <UserInfo>
        <DisplayName>Annemarie Roberts</DisplayName>
        <AccountId>13</AccountId>
        <AccountType/>
      </UserInfo>
    </SharedWithUsers>
    <lcf76f155ced4ddcb4097134ff3c332f xmlns="3268fc35-6b12-49e3-b15a-05060b4a872b">
      <Terms xmlns="http://schemas.microsoft.com/office/infopath/2007/PartnerControls"/>
    </lcf76f155ced4ddcb4097134ff3c332f>
    <TaxCatchAll xmlns="30468556-7ee9-4555-b385-31537c8b4ac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0241A8540BB5C4E86B2EB9AB53EE61C" ma:contentTypeVersion="14" ma:contentTypeDescription="Create a new document." ma:contentTypeScope="" ma:versionID="fcba4d2abe9bbbd079ae75c09a72d464">
  <xsd:schema xmlns:xsd="http://www.w3.org/2001/XMLSchema" xmlns:xs="http://www.w3.org/2001/XMLSchema" xmlns:p="http://schemas.microsoft.com/office/2006/metadata/properties" xmlns:ns2="3268fc35-6b12-49e3-b15a-05060b4a872b" xmlns:ns3="30468556-7ee9-4555-b385-31537c8b4acf" targetNamespace="http://schemas.microsoft.com/office/2006/metadata/properties" ma:root="true" ma:fieldsID="104dddd9294974853ace90d86b060fdc" ns2:_="" ns3:_="">
    <xsd:import namespace="3268fc35-6b12-49e3-b15a-05060b4a872b"/>
    <xsd:import namespace="30468556-7ee9-4555-b385-31537c8b4a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68fc35-6b12-49e3-b15a-05060b4a8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924f18c-abe8-4fc9-80e8-1fa2a77605f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468556-7ee9-4555-b385-31537c8b4a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aa83116-5aa4-4164-9d61-f643a25661f8}" ma:internalName="TaxCatchAll" ma:showField="CatchAllData" ma:web="30468556-7ee9-4555-b385-31537c8b4ac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FF1676-44CF-4DBC-8E92-A2C6D524F1FD}">
  <ds:schemaRefs>
    <ds:schemaRef ds:uri="3268fc35-6b12-49e3-b15a-05060b4a872b"/>
    <ds:schemaRef ds:uri="http://schemas.microsoft.com/office/2006/metadata/properties"/>
    <ds:schemaRef ds:uri="http://schemas.microsoft.com/office/2006/documentManagement/types"/>
    <ds:schemaRef ds:uri="http://purl.org/dc/dcmitype/"/>
    <ds:schemaRef ds:uri="30468556-7ee9-4555-b385-31537c8b4acf"/>
    <ds:schemaRef ds:uri="http://purl.org/dc/terms/"/>
    <ds:schemaRef ds:uri="http://www.w3.org/XML/1998/namespac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B62835F3-CBED-4E97-A4F9-D5A3E86856E5}">
  <ds:schemaRefs>
    <ds:schemaRef ds:uri="http://schemas.microsoft.com/sharepoint/v3/contenttype/forms"/>
  </ds:schemaRefs>
</ds:datastoreItem>
</file>

<file path=customXml/itemProps3.xml><?xml version="1.0" encoding="utf-8"?>
<ds:datastoreItem xmlns:ds="http://schemas.openxmlformats.org/officeDocument/2006/customXml" ds:itemID="{B4F553B5-4FF1-4ED8-8F5B-8BE80DDC0EBA}">
  <ds:schemaRefs>
    <ds:schemaRef ds:uri="30468556-7ee9-4555-b385-31537c8b4acf"/>
    <ds:schemaRef ds:uri="3268fc35-6b12-49e3-b15a-05060b4a8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42</TotalTime>
  <Words>1113</Words>
  <Application>Microsoft Office PowerPoint</Application>
  <PresentationFormat>Widescreen</PresentationFormat>
  <Paragraphs>107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Courier New</vt:lpstr>
      <vt:lpstr>office theme</vt:lpstr>
      <vt:lpstr>Annual complaint handling report 2023-2024</vt:lpstr>
      <vt:lpstr>Content</vt:lpstr>
      <vt:lpstr>Introduction</vt:lpstr>
      <vt:lpstr>Complaint performance for the year</vt:lpstr>
      <vt:lpstr>Complaint performance for the year – improvements</vt:lpstr>
      <vt:lpstr>Complaints – thematic view</vt:lpstr>
      <vt:lpstr>Complaint performance – qualitative </vt:lpstr>
      <vt:lpstr>Service improvements made because of the learning from complaints</vt:lpstr>
      <vt:lpstr>Summary of complaints THA refused to accept </vt:lpstr>
      <vt:lpstr>Housing Ombudsman related findings and reports - declaration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Annemarie</dc:creator>
  <cp:lastModifiedBy>Annemarie Roberts</cp:lastModifiedBy>
  <cp:revision>21</cp:revision>
  <dcterms:created xsi:type="dcterms:W3CDTF">2024-05-08T15:20:42Z</dcterms:created>
  <dcterms:modified xsi:type="dcterms:W3CDTF">2024-06-28T11:57:06Z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0x01010040241A8540BB5C4E86B2EB9AB53EE61C</vt:lpwstr>
  </property>
  <property fmtid="{D5CDD505-2E9C-101B-9397-08002B2CF9AE}" pid="3" name="MediaServiceImageTags">
    <vt:lpwstr/>
  </property>
</Properties>
</file>