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78" r:id="rId6"/>
    <p:sldId id="277" r:id="rId7"/>
    <p:sldId id="275" r:id="rId8"/>
    <p:sldId id="276" r:id="rId9"/>
    <p:sldId id="269" r:id="rId10"/>
    <p:sldId id="27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78BAB24-7047-6AF2-AA69-2DCA0A430098}" name="Annemarie Roberts" initials="AR" userId="S::aroberts@teachershousing.org.uk::ebb53efb-dc13-4e59-a216-ff36eb7cb54b" providerId="AD"/>
  <p188:author id="{D7D4D455-5ADD-3885-FB37-2E92BD9B5943}" name="Amanda Adegoke" initials="AA" userId="S::AAdegoke@teachershousing.org.uk::0e1e8544-db84-41fb-96f0-d64ef820320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F9E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362CFC-C3BE-FBBC-B307-A71DD4A00BBD}" v="9" dt="2024-08-06T15:55:59.5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84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8/10/relationships/authors" Target="author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8/8/2024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8/8/2024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8/8/2024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8/8/2024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8/8/2024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logo with blue text&#10;&#10;Description automatically generated">
            <a:extLst>
              <a:ext uri="{FF2B5EF4-FFF2-40B4-BE49-F238E27FC236}">
                <a16:creationId xmlns:a16="http://schemas.microsoft.com/office/drawing/2014/main" id="{7472B8D4-34C5-092E-FF02-D7135CE9BEDF}"/>
              </a:ext>
            </a:extLst>
          </p:cNvPr>
          <p:cNvPicPr>
            <a:picLocks noChangeAspect="1"/>
          </p:cNvPicPr>
          <p:nvPr/>
        </p:nvPicPr>
        <p:blipFill>
          <a:blip r:embed="rId2"/>
          <a:stretch>
            <a:fillRect/>
          </a:stretch>
        </p:blipFill>
        <p:spPr>
          <a:xfrm>
            <a:off x="1152216" y="485992"/>
            <a:ext cx="7424504" cy="2023175"/>
          </a:xfrm>
          <a:prstGeom prst="rect">
            <a:avLst/>
          </a:prstGeom>
        </p:spPr>
      </p:pic>
      <p:sp>
        <p:nvSpPr>
          <p:cNvPr id="11" name="Right Triangle 10">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385578" y="3899633"/>
            <a:ext cx="8921672" cy="1713305"/>
          </a:xfrm>
        </p:spPr>
        <p:txBody>
          <a:bodyPr anchor="b">
            <a:normAutofit fontScale="90000"/>
          </a:bodyPr>
          <a:lstStyle/>
          <a:p>
            <a:r>
              <a:rPr lang="en-US" sz="5000" dirty="0"/>
              <a:t>Tenant Engagement and Communication Strategy 2024-2026</a:t>
            </a:r>
            <a:br>
              <a:rPr lang="en-US" sz="5000" dirty="0"/>
            </a:br>
            <a:br>
              <a:rPr lang="en-US" sz="5000" dirty="0"/>
            </a:br>
            <a:r>
              <a:rPr lang="en-US" sz="3000" i="1" dirty="0"/>
              <a:t>Proudly created with our tenant's input</a:t>
            </a:r>
            <a:br>
              <a:rPr lang="en-US" sz="3000" i="1" dirty="0"/>
            </a:br>
            <a:r>
              <a:rPr lang="en-US" sz="5000" dirty="0"/>
              <a:t> </a:t>
            </a:r>
            <a:endParaRPr lang="en-US" sz="5000" i="1" dirty="0">
              <a:solidFill>
                <a:schemeClr val="tx2">
                  <a:lumMod val="25000"/>
                  <a:lumOff val="75000"/>
                </a:schemeClr>
              </a:solidFill>
            </a:endParaRPr>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923AA-0EE1-77CC-5C98-30286A6D1968}"/>
              </a:ext>
            </a:extLst>
          </p:cNvPr>
          <p:cNvSpPr>
            <a:spLocks noGrp="1"/>
          </p:cNvSpPr>
          <p:nvPr>
            <p:ph type="title"/>
          </p:nvPr>
        </p:nvSpPr>
        <p:spPr>
          <a:xfrm>
            <a:off x="434757" y="156944"/>
            <a:ext cx="10515600" cy="1325563"/>
          </a:xfrm>
        </p:spPr>
        <p:txBody>
          <a:bodyPr/>
          <a:lstStyle/>
          <a:p>
            <a:r>
              <a:rPr lang="en-GB" dirty="0">
                <a:solidFill>
                  <a:srgbClr val="0F9ED5"/>
                </a:solidFill>
              </a:rPr>
              <a:t>Why do we need a tenant engagement and communication strategy?</a:t>
            </a:r>
            <a:endParaRPr lang="en-US" dirty="0"/>
          </a:p>
        </p:txBody>
      </p:sp>
      <p:sp>
        <p:nvSpPr>
          <p:cNvPr id="6" name="Content Placeholder 2">
            <a:extLst>
              <a:ext uri="{FF2B5EF4-FFF2-40B4-BE49-F238E27FC236}">
                <a16:creationId xmlns:a16="http://schemas.microsoft.com/office/drawing/2014/main" id="{F72CD938-24B6-291E-39F4-721C11BAF06E}"/>
              </a:ext>
            </a:extLst>
          </p:cNvPr>
          <p:cNvSpPr>
            <a:spLocks noGrp="1"/>
          </p:cNvSpPr>
          <p:nvPr>
            <p:ph idx="1"/>
          </p:nvPr>
        </p:nvSpPr>
        <p:spPr>
          <a:xfrm>
            <a:off x="438708" y="1005238"/>
            <a:ext cx="11295320" cy="5051314"/>
          </a:xfrm>
        </p:spPr>
        <p:txBody>
          <a:bodyPr vert="horz" lIns="91440" tIns="45720" rIns="91440" bIns="45720" rtlCol="0" anchor="t">
            <a:normAutofit fontScale="92500" lnSpcReduction="20000"/>
          </a:bodyPr>
          <a:lstStyle/>
          <a:p>
            <a:pPr marL="0" indent="0">
              <a:buNone/>
            </a:pPr>
            <a:endParaRPr lang="en-GB" b="1" dirty="0"/>
          </a:p>
          <a:p>
            <a:pPr marL="0" indent="0">
              <a:buNone/>
            </a:pPr>
            <a:r>
              <a:rPr lang="en-GB" dirty="0"/>
              <a:t>In short, so we can do better.</a:t>
            </a:r>
          </a:p>
          <a:p>
            <a:pPr marL="0" indent="0">
              <a:buNone/>
            </a:pPr>
            <a:endParaRPr lang="en-GB" dirty="0"/>
          </a:p>
          <a:p>
            <a:pPr marL="0" indent="0">
              <a:buNone/>
            </a:pPr>
            <a:r>
              <a:rPr lang="en-GB" dirty="0"/>
              <a:t>At Teachers' we recognise that a clear strategic direction is needed to improve things for our tenants. We want to fulfil our mission to: </a:t>
            </a:r>
          </a:p>
          <a:p>
            <a:pPr marL="0" indent="0">
              <a:buNone/>
            </a:pPr>
            <a:endParaRPr lang="en-GB" dirty="0">
              <a:solidFill>
                <a:srgbClr val="000000"/>
              </a:solidFill>
            </a:endParaRPr>
          </a:p>
          <a:p>
            <a:pPr marL="0" indent="0" algn="ctr">
              <a:buNone/>
            </a:pPr>
            <a:r>
              <a:rPr lang="en-GB" sz="2000" b="1" i="1" dirty="0">
                <a:solidFill>
                  <a:srgbClr val="7030A0"/>
                </a:solidFill>
              </a:rPr>
              <a:t>Deliver local, affordable, good quality housing for key workers, especially those in education. </a:t>
            </a:r>
            <a:endParaRPr lang="en-GB" sz="2000" b="1" dirty="0">
              <a:solidFill>
                <a:srgbClr val="7030A0"/>
              </a:solidFill>
              <a:ea typeface="+mn-lt"/>
              <a:cs typeface="+mn-lt"/>
            </a:endParaRPr>
          </a:p>
          <a:p>
            <a:pPr marL="0" indent="0" algn="ctr">
              <a:buNone/>
            </a:pPr>
            <a:endParaRPr lang="en-GB" sz="2000" b="1" i="1" dirty="0">
              <a:solidFill>
                <a:srgbClr val="7030A0"/>
              </a:solidFill>
              <a:ea typeface="+mn-lt"/>
              <a:cs typeface="+mn-lt"/>
            </a:endParaRPr>
          </a:p>
          <a:p>
            <a:pPr marL="0" indent="0">
              <a:buNone/>
            </a:pPr>
            <a:r>
              <a:rPr lang="en-GB" dirty="0">
                <a:solidFill>
                  <a:srgbClr val="000000"/>
                </a:solidFill>
                <a:ea typeface="+mn-lt"/>
                <a:cs typeface="+mn-lt"/>
              </a:rPr>
              <a:t>As part of doing this we have worked with our tenants to create clarity around our options for communicating with them and giving them opportunities to engage with us and influence what and how we do things at Teachers'. Now and going forward.</a:t>
            </a:r>
            <a:endParaRPr lang="en-GB" dirty="0"/>
          </a:p>
          <a:p>
            <a:pPr marL="0" indent="0">
              <a:buNone/>
            </a:pPr>
            <a:endParaRPr lang="en-GB" dirty="0">
              <a:solidFill>
                <a:srgbClr val="000000"/>
              </a:solidFill>
            </a:endParaRPr>
          </a:p>
          <a:p>
            <a:pPr marL="0" indent="0">
              <a:buNone/>
            </a:pPr>
            <a:r>
              <a:rPr lang="en-GB" dirty="0">
                <a:solidFill>
                  <a:srgbClr val="000000"/>
                </a:solidFill>
              </a:rPr>
              <a:t>We want to restore our tenants' trust and be a great landlord for them. </a:t>
            </a:r>
          </a:p>
          <a:p>
            <a:pPr marL="0" indent="0">
              <a:buNone/>
            </a:pPr>
            <a:endParaRPr lang="en-GB" sz="1100" i="1" dirty="0">
              <a:solidFill>
                <a:srgbClr val="794D9F"/>
              </a:solidFill>
            </a:endParaRPr>
          </a:p>
        </p:txBody>
      </p:sp>
    </p:spTree>
    <p:extLst>
      <p:ext uri="{BB962C8B-B14F-4D97-AF65-F5344CB8AC3E}">
        <p14:creationId xmlns:p14="http://schemas.microsoft.com/office/powerpoint/2010/main" val="3637905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1CD81A2A-6ED4-4EF4-A14C-912D31E148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26F923AA-0EE1-77CC-5C98-30286A6D1968}"/>
              </a:ext>
            </a:extLst>
          </p:cNvPr>
          <p:cNvSpPr>
            <a:spLocks noGrp="1"/>
          </p:cNvSpPr>
          <p:nvPr>
            <p:ph type="title"/>
          </p:nvPr>
        </p:nvSpPr>
        <p:spPr>
          <a:xfrm>
            <a:off x="838200" y="365125"/>
            <a:ext cx="5393361" cy="1325563"/>
          </a:xfrm>
        </p:spPr>
        <p:txBody>
          <a:bodyPr>
            <a:normAutofit/>
          </a:bodyPr>
          <a:lstStyle/>
          <a:p>
            <a:r>
              <a:rPr lang="en-US" dirty="0">
                <a:solidFill>
                  <a:srgbClr val="0F9ED5"/>
                </a:solidFill>
              </a:rPr>
              <a:t>C</a:t>
            </a:r>
            <a:r>
              <a:rPr lang="en-GB" dirty="0" err="1">
                <a:solidFill>
                  <a:srgbClr val="0F9ED5"/>
                </a:solidFill>
              </a:rPr>
              <a:t>ontent</a:t>
            </a:r>
            <a:endParaRPr lang="en-GB" dirty="0" err="1"/>
          </a:p>
        </p:txBody>
      </p:sp>
      <p:sp>
        <p:nvSpPr>
          <p:cNvPr id="24" name="Freeform: Shape 23">
            <a:extLst>
              <a:ext uri="{FF2B5EF4-FFF2-40B4-BE49-F238E27FC236}">
                <a16:creationId xmlns:a16="http://schemas.microsoft.com/office/drawing/2014/main" id="{1661932C-CA15-4E17-B115-FAE7CBEE47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98657" y="1"/>
            <a:ext cx="1155142" cy="625027"/>
          </a:xfrm>
          <a:custGeom>
            <a:avLst/>
            <a:gdLst>
              <a:gd name="connsiteX0" fmla="*/ 4784 w 1155142"/>
              <a:gd name="connsiteY0" fmla="*/ 0 h 625027"/>
              <a:gd name="connsiteX1" fmla="*/ 1150358 w 1155142"/>
              <a:gd name="connsiteY1" fmla="*/ 0 h 625027"/>
              <a:gd name="connsiteX2" fmla="*/ 1155142 w 1155142"/>
              <a:gd name="connsiteY2" fmla="*/ 47456 h 625027"/>
              <a:gd name="connsiteX3" fmla="*/ 577571 w 1155142"/>
              <a:gd name="connsiteY3" fmla="*/ 625027 h 625027"/>
              <a:gd name="connsiteX4" fmla="*/ 0 w 1155142"/>
              <a:gd name="connsiteY4" fmla="*/ 47456 h 6250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625027">
                <a:moveTo>
                  <a:pt x="4784" y="0"/>
                </a:moveTo>
                <a:lnTo>
                  <a:pt x="1150358" y="0"/>
                </a:lnTo>
                <a:lnTo>
                  <a:pt x="1155142" y="47456"/>
                </a:lnTo>
                <a:cubicBezTo>
                  <a:pt x="1155142" y="366440"/>
                  <a:pt x="896555" y="625027"/>
                  <a:pt x="577571" y="625027"/>
                </a:cubicBezTo>
                <a:cubicBezTo>
                  <a:pt x="258587" y="625027"/>
                  <a:pt x="0" y="366440"/>
                  <a:pt x="0" y="47456"/>
                </a:cubicBezTo>
                <a:close/>
              </a:path>
            </a:pathLst>
          </a:custGeom>
          <a:solidFill>
            <a:schemeClr val="accent5">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Content Placeholder 2">
            <a:extLst>
              <a:ext uri="{FF2B5EF4-FFF2-40B4-BE49-F238E27FC236}">
                <a16:creationId xmlns:a16="http://schemas.microsoft.com/office/drawing/2014/main" id="{F72CD938-24B6-291E-39F4-721C11BAF06E}"/>
              </a:ext>
            </a:extLst>
          </p:cNvPr>
          <p:cNvSpPr>
            <a:spLocks noGrp="1"/>
          </p:cNvSpPr>
          <p:nvPr>
            <p:ph idx="1"/>
          </p:nvPr>
        </p:nvSpPr>
        <p:spPr>
          <a:xfrm>
            <a:off x="838200" y="1621880"/>
            <a:ext cx="5393361" cy="4351338"/>
          </a:xfrm>
        </p:spPr>
        <p:txBody>
          <a:bodyPr vert="horz" lIns="91440" tIns="45720" rIns="91440" bIns="45720" rtlCol="0" anchor="t">
            <a:normAutofit/>
          </a:bodyPr>
          <a:lstStyle/>
          <a:p>
            <a:endParaRPr lang="en-GB" dirty="0"/>
          </a:p>
          <a:p>
            <a:r>
              <a:rPr lang="en-GB"/>
              <a:t>Tenant voice and influence</a:t>
            </a:r>
          </a:p>
          <a:p>
            <a:pPr lvl="1">
              <a:buFont typeface="Courier New" panose="020B0604020202020204" pitchFamily="34" charset="0"/>
              <a:buChar char="o"/>
            </a:pPr>
            <a:r>
              <a:rPr lang="en-GB"/>
              <a:t>Our commitment</a:t>
            </a:r>
            <a:endParaRPr lang="en-GB" dirty="0"/>
          </a:p>
          <a:p>
            <a:pPr lvl="1">
              <a:buFont typeface="Courier New" panose="020B0604020202020204" pitchFamily="34" charset="0"/>
              <a:buChar char="o"/>
            </a:pPr>
            <a:r>
              <a:rPr lang="en-GB"/>
              <a:t>Making it count</a:t>
            </a:r>
            <a:endParaRPr lang="en-GB" dirty="0"/>
          </a:p>
          <a:p>
            <a:pPr marL="457200" lvl="1" indent="0">
              <a:buNone/>
            </a:pPr>
            <a:endParaRPr lang="en-GB" dirty="0"/>
          </a:p>
          <a:p>
            <a:r>
              <a:rPr lang="en-GB"/>
              <a:t>Great communication</a:t>
            </a:r>
          </a:p>
          <a:p>
            <a:pPr lvl="1">
              <a:buFont typeface="Courier New" panose="020B0604020202020204" pitchFamily="34" charset="0"/>
              <a:buChar char="o"/>
            </a:pPr>
            <a:r>
              <a:rPr lang="en-GB" dirty="0"/>
              <a:t>Our commitment</a:t>
            </a:r>
          </a:p>
          <a:p>
            <a:pPr lvl="1">
              <a:buFont typeface="Courier New" panose="020B0604020202020204" pitchFamily="34" charset="0"/>
              <a:buChar char="o"/>
            </a:pPr>
            <a:r>
              <a:rPr lang="en-GB" dirty="0"/>
              <a:t>Making it happen</a:t>
            </a:r>
          </a:p>
          <a:p>
            <a:pPr marL="457200" lvl="1" indent="0">
              <a:buNone/>
            </a:pPr>
            <a:endParaRPr lang="en-GB" dirty="0"/>
          </a:p>
          <a:p>
            <a:endParaRPr lang="en-GB" dirty="0"/>
          </a:p>
        </p:txBody>
      </p:sp>
      <p:sp>
        <p:nvSpPr>
          <p:cNvPr id="26" name="Oval 25">
            <a:extLst>
              <a:ext uri="{FF2B5EF4-FFF2-40B4-BE49-F238E27FC236}">
                <a16:creationId xmlns:a16="http://schemas.microsoft.com/office/drawing/2014/main" id="{8590ADD5-9383-4D3D-9047-3DA2593CC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8185" y="3423959"/>
            <a:ext cx="540822" cy="540822"/>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71A2BD16-171D-4B66-2E25-E06F6157B7AC}"/>
              </a:ext>
            </a:extLst>
          </p:cNvPr>
          <p:cNvPicPr>
            <a:picLocks noChangeAspect="1"/>
          </p:cNvPicPr>
          <p:nvPr/>
        </p:nvPicPr>
        <p:blipFill>
          <a:blip r:embed="rId2"/>
          <a:stretch>
            <a:fillRect/>
          </a:stretch>
        </p:blipFill>
        <p:spPr>
          <a:xfrm>
            <a:off x="7887184" y="2029543"/>
            <a:ext cx="3781051" cy="2154935"/>
          </a:xfrm>
          <a:custGeom>
            <a:avLst/>
            <a:gdLst/>
            <a:ahLst/>
            <a:cxnLst/>
            <a:rect l="l" t="t" r="r" b="b"/>
            <a:pathLst>
              <a:path w="4114800" h="5712488">
                <a:moveTo>
                  <a:pt x="133155" y="0"/>
                </a:moveTo>
                <a:lnTo>
                  <a:pt x="3981645" y="0"/>
                </a:lnTo>
                <a:cubicBezTo>
                  <a:pt x="4055184" y="0"/>
                  <a:pt x="4114800" y="59616"/>
                  <a:pt x="4114800" y="133155"/>
                </a:cubicBezTo>
                <a:lnTo>
                  <a:pt x="4114800" y="5579333"/>
                </a:lnTo>
                <a:cubicBezTo>
                  <a:pt x="4114800" y="5652872"/>
                  <a:pt x="4055184" y="5712488"/>
                  <a:pt x="3981645" y="5712488"/>
                </a:cubicBezTo>
                <a:lnTo>
                  <a:pt x="133155" y="5712488"/>
                </a:lnTo>
                <a:cubicBezTo>
                  <a:pt x="59616" y="5712488"/>
                  <a:pt x="0" y="5652872"/>
                  <a:pt x="0" y="5579333"/>
                </a:cubicBezTo>
                <a:lnTo>
                  <a:pt x="0" y="133155"/>
                </a:lnTo>
                <a:cubicBezTo>
                  <a:pt x="0" y="59616"/>
                  <a:pt x="59616" y="0"/>
                  <a:pt x="133155" y="0"/>
                </a:cubicBezTo>
                <a:close/>
              </a:path>
            </a:pathLst>
          </a:custGeom>
        </p:spPr>
      </p:pic>
      <p:sp>
        <p:nvSpPr>
          <p:cNvPr id="27" name="Freeform: Shape 26">
            <a:extLst>
              <a:ext uri="{FF2B5EF4-FFF2-40B4-BE49-F238E27FC236}">
                <a16:creationId xmlns:a16="http://schemas.microsoft.com/office/drawing/2014/main" id="{DABE3E45-88CF-45D8-8D40-C773324D9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49602" y="1"/>
            <a:ext cx="2066948" cy="1621879"/>
          </a:xfrm>
          <a:custGeom>
            <a:avLst/>
            <a:gdLst>
              <a:gd name="connsiteX0" fmla="*/ 0 w 2066948"/>
              <a:gd name="connsiteY0" fmla="*/ 0 h 1621879"/>
              <a:gd name="connsiteX1" fmla="*/ 123825 w 2066948"/>
              <a:gd name="connsiteY1" fmla="*/ 0 h 1621879"/>
              <a:gd name="connsiteX2" fmla="*/ 123825 w 2066948"/>
              <a:gd name="connsiteY2" fmla="*/ 1452620 h 1621879"/>
              <a:gd name="connsiteX3" fmla="*/ 1881378 w 2066948"/>
              <a:gd name="connsiteY3" fmla="*/ 436017 h 1621879"/>
              <a:gd name="connsiteX4" fmla="*/ 1127572 w 2066948"/>
              <a:gd name="connsiteY4" fmla="*/ 0 h 1621879"/>
              <a:gd name="connsiteX5" fmla="*/ 1374887 w 2066948"/>
              <a:gd name="connsiteY5" fmla="*/ 0 h 1621879"/>
              <a:gd name="connsiteX6" fmla="*/ 2035969 w 2066948"/>
              <a:gd name="connsiteY6" fmla="*/ 382391 h 1621879"/>
              <a:gd name="connsiteX7" fmla="*/ 2058648 w 2066948"/>
              <a:gd name="connsiteY7" fmla="*/ 466963 h 1621879"/>
              <a:gd name="connsiteX8" fmla="*/ 2035969 w 2066948"/>
              <a:gd name="connsiteY8" fmla="*/ 489642 h 1621879"/>
              <a:gd name="connsiteX9" fmla="*/ 92869 w 2066948"/>
              <a:gd name="connsiteY9" fmla="*/ 1613592 h 1621879"/>
              <a:gd name="connsiteX10" fmla="*/ 61913 w 2066948"/>
              <a:gd name="connsiteY10" fmla="*/ 1621879 h 1621879"/>
              <a:gd name="connsiteX11" fmla="*/ 0 w 2066948"/>
              <a:gd name="connsiteY11" fmla="*/ 1559967 h 162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66948" h="1621879">
                <a:moveTo>
                  <a:pt x="0" y="0"/>
                </a:moveTo>
                <a:lnTo>
                  <a:pt x="123825" y="0"/>
                </a:lnTo>
                <a:lnTo>
                  <a:pt x="123825" y="1452620"/>
                </a:lnTo>
                <a:lnTo>
                  <a:pt x="1881378" y="436017"/>
                </a:lnTo>
                <a:lnTo>
                  <a:pt x="1127572" y="0"/>
                </a:lnTo>
                <a:lnTo>
                  <a:pt x="1374887" y="0"/>
                </a:lnTo>
                <a:lnTo>
                  <a:pt x="2035969" y="382391"/>
                </a:lnTo>
                <a:cubicBezTo>
                  <a:pt x="2065582" y="399479"/>
                  <a:pt x="2075745" y="437340"/>
                  <a:pt x="2058648" y="466963"/>
                </a:cubicBezTo>
                <a:cubicBezTo>
                  <a:pt x="2053219" y="476384"/>
                  <a:pt x="2045389" y="484204"/>
                  <a:pt x="2035969" y="489642"/>
                </a:cubicBezTo>
                <a:lnTo>
                  <a:pt x="92869" y="1613592"/>
                </a:lnTo>
                <a:cubicBezTo>
                  <a:pt x="83458" y="1619031"/>
                  <a:pt x="72780" y="1621889"/>
                  <a:pt x="61913" y="1621879"/>
                </a:cubicBezTo>
                <a:cubicBezTo>
                  <a:pt x="27719" y="1621879"/>
                  <a:pt x="0" y="1594161"/>
                  <a:pt x="0" y="1559967"/>
                </a:cubicBezTo>
                <a:close/>
              </a:path>
            </a:pathLst>
          </a:custGeom>
          <a:solidFill>
            <a:schemeClr val="accent6"/>
          </a:solidFill>
          <a:ln w="9525" cap="flat">
            <a:noFill/>
            <a:prstDash val="solid"/>
            <a:miter/>
          </a:ln>
        </p:spPr>
        <p:txBody>
          <a:bodyPr rtlCol="0" anchor="ctr"/>
          <a:lstStyle/>
          <a:p>
            <a:endParaRPr lang="en-US"/>
          </a:p>
        </p:txBody>
      </p:sp>
      <p:cxnSp>
        <p:nvCxnSpPr>
          <p:cNvPr id="28" name="Straight Connector 27">
            <a:extLst>
              <a:ext uri="{FF2B5EF4-FFF2-40B4-BE49-F238E27FC236}">
                <a16:creationId xmlns:a16="http://schemas.microsoft.com/office/drawing/2014/main" id="{49CD1692-827B-4C8D-B4A1-134FD04CF4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138745" y="1027906"/>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1" name="Freeform: Shape 20">
            <a:extLst>
              <a:ext uri="{FF2B5EF4-FFF2-40B4-BE49-F238E27FC236}">
                <a16:creationId xmlns:a16="http://schemas.microsoft.com/office/drawing/2014/main" id="{B91ECDA9-56DC-4270-8F33-01C5637B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463438">
            <a:off x="7456580" y="5166682"/>
            <a:ext cx="1835725" cy="2024785"/>
          </a:xfrm>
          <a:custGeom>
            <a:avLst/>
            <a:gdLst>
              <a:gd name="connsiteX0" fmla="*/ 1801138 w 1835725"/>
              <a:gd name="connsiteY0" fmla="*/ 1622662 h 2024785"/>
              <a:gd name="connsiteX1" fmla="*/ 1835717 w 1835725"/>
              <a:gd name="connsiteY1" fmla="*/ 1680254 h 2024785"/>
              <a:gd name="connsiteX2" fmla="*/ 1812568 w 1835725"/>
              <a:gd name="connsiteY2" fmla="*/ 1877193 h 2024785"/>
              <a:gd name="connsiteX3" fmla="*/ 1776210 w 1835725"/>
              <a:gd name="connsiteY3" fmla="*/ 2024785 h 2024785"/>
              <a:gd name="connsiteX4" fmla="*/ 1655772 w 1835725"/>
              <a:gd name="connsiteY4" fmla="*/ 1983449 h 2024785"/>
              <a:gd name="connsiteX5" fmla="*/ 1687591 w 1835725"/>
              <a:gd name="connsiteY5" fmla="*/ 1854495 h 2024785"/>
              <a:gd name="connsiteX6" fmla="*/ 1708939 w 1835725"/>
              <a:gd name="connsiteY6" fmla="*/ 1673301 h 2024785"/>
              <a:gd name="connsiteX7" fmla="*/ 1778129 w 1835725"/>
              <a:gd name="connsiteY7" fmla="*/ 1615979 h 2024785"/>
              <a:gd name="connsiteX8" fmla="*/ 1801138 w 1835725"/>
              <a:gd name="connsiteY8" fmla="*/ 1622662 h 2024785"/>
              <a:gd name="connsiteX9" fmla="*/ 1585229 w 1835725"/>
              <a:gd name="connsiteY9" fmla="*/ 764759 h 2024785"/>
              <a:gd name="connsiteX10" fmla="*/ 1623024 w 1835725"/>
              <a:gd name="connsiteY10" fmla="*/ 792810 h 2024785"/>
              <a:gd name="connsiteX11" fmla="*/ 1777614 w 1835725"/>
              <a:gd name="connsiteY11" fmla="*/ 1157141 h 2024785"/>
              <a:gd name="connsiteX12" fmla="*/ 1733799 w 1835725"/>
              <a:gd name="connsiteY12" fmla="*/ 1235532 h 2024785"/>
              <a:gd name="connsiteX13" fmla="*/ 1716464 w 1835725"/>
              <a:gd name="connsiteY13" fmla="*/ 1237722 h 2024785"/>
              <a:gd name="connsiteX14" fmla="*/ 1716464 w 1835725"/>
              <a:gd name="connsiteY14" fmla="*/ 1237913 h 2024785"/>
              <a:gd name="connsiteX15" fmla="*/ 1655409 w 1835725"/>
              <a:gd name="connsiteY15" fmla="*/ 1191717 h 2024785"/>
              <a:gd name="connsiteX16" fmla="*/ 1513200 w 1835725"/>
              <a:gd name="connsiteY16" fmla="*/ 856627 h 2024785"/>
              <a:gd name="connsiteX17" fmla="*/ 1538499 w 1835725"/>
              <a:gd name="connsiteY17" fmla="*/ 770415 h 2024785"/>
              <a:gd name="connsiteX18" fmla="*/ 1585229 w 1835725"/>
              <a:gd name="connsiteY18" fmla="*/ 764759 h 2024785"/>
              <a:gd name="connsiteX19" fmla="*/ 477919 w 1835725"/>
              <a:gd name="connsiteY19" fmla="*/ 21437 h 2024785"/>
              <a:gd name="connsiteX20" fmla="*/ 509236 w 1835725"/>
              <a:gd name="connsiteY20" fmla="*/ 84182 h 2024785"/>
              <a:gd name="connsiteX21" fmla="*/ 445829 w 1835725"/>
              <a:gd name="connsiteY21" fmla="*/ 139871 h 2024785"/>
              <a:gd name="connsiteX22" fmla="*/ 437447 w 1835725"/>
              <a:gd name="connsiteY22" fmla="*/ 139395 h 2024785"/>
              <a:gd name="connsiteX23" fmla="*/ 73211 w 1835725"/>
              <a:gd name="connsiteY23" fmla="*/ 137204 h 2024785"/>
              <a:gd name="connsiteX24" fmla="*/ 749 w 1835725"/>
              <a:gd name="connsiteY24" fmla="*/ 84082 h 2024785"/>
              <a:gd name="connsiteX25" fmla="*/ 53871 w 1835725"/>
              <a:gd name="connsiteY25" fmla="*/ 11621 h 2024785"/>
              <a:gd name="connsiteX26" fmla="*/ 58352 w 1835725"/>
              <a:gd name="connsiteY26" fmla="*/ 11093 h 2024785"/>
              <a:gd name="connsiteX27" fmla="*/ 454020 w 1835725"/>
              <a:gd name="connsiteY27" fmla="*/ 13474 h 2024785"/>
              <a:gd name="connsiteX28" fmla="*/ 477919 w 1835725"/>
              <a:gd name="connsiteY28" fmla="*/ 21437 h 2024785"/>
              <a:gd name="connsiteX29" fmla="*/ 957797 w 1835725"/>
              <a:gd name="connsiteY29" fmla="*/ 167970 h 2024785"/>
              <a:gd name="connsiteX30" fmla="*/ 1286982 w 1835725"/>
              <a:gd name="connsiteY30" fmla="*/ 387616 h 2024785"/>
              <a:gd name="connsiteX31" fmla="*/ 1293725 w 1835725"/>
              <a:gd name="connsiteY31" fmla="*/ 477075 h 2024785"/>
              <a:gd name="connsiteX32" fmla="*/ 1245453 w 1835725"/>
              <a:gd name="connsiteY32" fmla="*/ 499154 h 2024785"/>
              <a:gd name="connsiteX33" fmla="*/ 1245167 w 1835725"/>
              <a:gd name="connsiteY33" fmla="*/ 499154 h 2024785"/>
              <a:gd name="connsiteX34" fmla="*/ 1203638 w 1835725"/>
              <a:gd name="connsiteY34" fmla="*/ 484104 h 2024785"/>
              <a:gd name="connsiteX35" fmla="*/ 900647 w 1835725"/>
              <a:gd name="connsiteY35" fmla="*/ 281508 h 2024785"/>
              <a:gd name="connsiteX36" fmla="*/ 872454 w 1835725"/>
              <a:gd name="connsiteY36" fmla="*/ 196164 h 2024785"/>
              <a:gd name="connsiteX37" fmla="*/ 957797 w 1835725"/>
              <a:gd name="connsiteY37" fmla="*/ 167970 h 202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35725" h="2024785">
                <a:moveTo>
                  <a:pt x="1801138" y="1622662"/>
                </a:moveTo>
                <a:cubicBezTo>
                  <a:pt x="1822105" y="1633400"/>
                  <a:pt x="1836117" y="1655372"/>
                  <a:pt x="1835717" y="1680254"/>
                </a:cubicBezTo>
                <a:cubicBezTo>
                  <a:pt x="1832093" y="1746382"/>
                  <a:pt x="1824354" y="1812154"/>
                  <a:pt x="1812568" y="1877193"/>
                </a:cubicBezTo>
                <a:lnTo>
                  <a:pt x="1776210" y="2024785"/>
                </a:lnTo>
                <a:lnTo>
                  <a:pt x="1655772" y="1983449"/>
                </a:lnTo>
                <a:lnTo>
                  <a:pt x="1687591" y="1854495"/>
                </a:lnTo>
                <a:cubicBezTo>
                  <a:pt x="1698455" y="1794657"/>
                  <a:pt x="1705590" y="1734142"/>
                  <a:pt x="1708939" y="1673301"/>
                </a:cubicBez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id="{75F47824-961D-465D-84F9-EAE11BC617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9527" y="6033795"/>
            <a:ext cx="1991064" cy="824205"/>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Shape 24">
            <a:extLst>
              <a:ext uri="{FF2B5EF4-FFF2-40B4-BE49-F238E27FC236}">
                <a16:creationId xmlns:a16="http://schemas.microsoft.com/office/drawing/2014/main" id="{FEC9DA3E-C1D7-472D-B7C0-F71AE41FBA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51696" y="5519196"/>
            <a:ext cx="1340305" cy="1338805"/>
          </a:xfrm>
          <a:custGeom>
            <a:avLst/>
            <a:gdLst>
              <a:gd name="connsiteX0" fmla="*/ 61913 w 1340305"/>
              <a:gd name="connsiteY0" fmla="*/ 0 h 1338805"/>
              <a:gd name="connsiteX1" fmla="*/ 1340305 w 1340305"/>
              <a:gd name="connsiteY1" fmla="*/ 0 h 1338805"/>
              <a:gd name="connsiteX2" fmla="*/ 1340305 w 1340305"/>
              <a:gd name="connsiteY2" fmla="*/ 123825 h 1338805"/>
              <a:gd name="connsiteX3" fmla="*/ 123825 w 1340305"/>
              <a:gd name="connsiteY3" fmla="*/ 123825 h 1338805"/>
              <a:gd name="connsiteX4" fmla="*/ 123825 w 1340305"/>
              <a:gd name="connsiteY4" fmla="*/ 1338805 h 1338805"/>
              <a:gd name="connsiteX5" fmla="*/ 0 w 1340305"/>
              <a:gd name="connsiteY5" fmla="*/ 1338805 h 1338805"/>
              <a:gd name="connsiteX6" fmla="*/ 0 w 1340305"/>
              <a:gd name="connsiteY6" fmla="*/ 61913 h 1338805"/>
              <a:gd name="connsiteX7" fmla="*/ 61913 w 1340305"/>
              <a:gd name="connsiteY7" fmla="*/ 0 h 1338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0305" h="1338805">
                <a:moveTo>
                  <a:pt x="61913" y="0"/>
                </a:moveTo>
                <a:lnTo>
                  <a:pt x="1340305" y="0"/>
                </a:lnTo>
                <a:lnTo>
                  <a:pt x="1340305" y="123825"/>
                </a:lnTo>
                <a:lnTo>
                  <a:pt x="123825" y="123825"/>
                </a:lnTo>
                <a:lnTo>
                  <a:pt x="123825" y="1338805"/>
                </a:lnTo>
                <a:lnTo>
                  <a:pt x="0" y="1338805"/>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1397928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923AA-0EE1-77CC-5C98-30286A6D1968}"/>
              </a:ext>
            </a:extLst>
          </p:cNvPr>
          <p:cNvSpPr>
            <a:spLocks noGrp="1"/>
          </p:cNvSpPr>
          <p:nvPr>
            <p:ph type="title"/>
          </p:nvPr>
        </p:nvSpPr>
        <p:spPr>
          <a:xfrm>
            <a:off x="479059" y="77200"/>
            <a:ext cx="11711650" cy="1325563"/>
          </a:xfrm>
        </p:spPr>
        <p:txBody>
          <a:bodyPr/>
          <a:lstStyle/>
          <a:p>
            <a:r>
              <a:rPr lang="en-GB" dirty="0">
                <a:solidFill>
                  <a:srgbClr val="0F9ED5"/>
                </a:solidFill>
              </a:rPr>
              <a:t>Tenants' voice and influence - our commitment</a:t>
            </a:r>
            <a:endParaRPr lang="en-US" dirty="0"/>
          </a:p>
        </p:txBody>
      </p:sp>
      <p:sp>
        <p:nvSpPr>
          <p:cNvPr id="6" name="Content Placeholder 2">
            <a:extLst>
              <a:ext uri="{FF2B5EF4-FFF2-40B4-BE49-F238E27FC236}">
                <a16:creationId xmlns:a16="http://schemas.microsoft.com/office/drawing/2014/main" id="{F72CD938-24B6-291E-39F4-721C11BAF06E}"/>
              </a:ext>
            </a:extLst>
          </p:cNvPr>
          <p:cNvSpPr>
            <a:spLocks noGrp="1"/>
          </p:cNvSpPr>
          <p:nvPr>
            <p:ph idx="1"/>
          </p:nvPr>
        </p:nvSpPr>
        <p:spPr>
          <a:xfrm>
            <a:off x="589337" y="1253331"/>
            <a:ext cx="10515600" cy="4351338"/>
          </a:xfrm>
        </p:spPr>
        <p:txBody>
          <a:bodyPr vert="horz" lIns="91440" tIns="45720" rIns="91440" bIns="45720" rtlCol="0" anchor="t">
            <a:normAutofit/>
          </a:bodyPr>
          <a:lstStyle/>
          <a:p>
            <a:pPr marL="0" indent="0">
              <a:buNone/>
            </a:pPr>
            <a:r>
              <a:rPr lang="en-GB" sz="1800" b="1" dirty="0"/>
              <a:t>We will:</a:t>
            </a:r>
            <a:endParaRPr lang="en-US" sz="1800" b="1" dirty="0"/>
          </a:p>
          <a:p>
            <a:r>
              <a:rPr lang="en-GB" sz="1800" dirty="0"/>
              <a:t>Ensure that residents have a respected voice and can influence what we do at THA</a:t>
            </a:r>
          </a:p>
          <a:p>
            <a:r>
              <a:rPr lang="en-GB" sz="1800" dirty="0"/>
              <a:t>Welcome the residents voice, and listen to it, at Board meetings</a:t>
            </a:r>
          </a:p>
          <a:p>
            <a:r>
              <a:rPr lang="en-GB" sz="1800" dirty="0"/>
              <a:t>Have resident led scrutiny of our landlord services and performance</a:t>
            </a:r>
          </a:p>
          <a:p>
            <a:r>
              <a:rPr lang="en-GB" sz="1800" dirty="0"/>
              <a:t>Give meaningful opportunities for residents to influence and scrutinise our strategies, policies and services, and assist residents who wish to do this on a resident-led basis locally</a:t>
            </a:r>
          </a:p>
          <a:p>
            <a:r>
              <a:rPr lang="en-GB" sz="1800" dirty="0"/>
              <a:t>Adapt support to make resident engagement accessible</a:t>
            </a:r>
          </a:p>
          <a:p>
            <a:r>
              <a:rPr lang="en-GB" sz="1800" dirty="0"/>
              <a:t>Support residents who want to exercise their Right to Manage or Right to Transfer</a:t>
            </a:r>
          </a:p>
          <a:p>
            <a:r>
              <a:rPr lang="en-GB" sz="1800" dirty="0"/>
              <a:t>Invite ongoing feedback on resident voice and influence activities to keep on improving how we do resident engagement</a:t>
            </a:r>
          </a:p>
        </p:txBody>
      </p:sp>
    </p:spTree>
    <p:extLst>
      <p:ext uri="{BB962C8B-B14F-4D97-AF65-F5344CB8AC3E}">
        <p14:creationId xmlns:p14="http://schemas.microsoft.com/office/powerpoint/2010/main" val="1273376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923AA-0EE1-77CC-5C98-30286A6D1968}"/>
              </a:ext>
            </a:extLst>
          </p:cNvPr>
          <p:cNvSpPr>
            <a:spLocks noGrp="1"/>
          </p:cNvSpPr>
          <p:nvPr>
            <p:ph type="title"/>
          </p:nvPr>
        </p:nvSpPr>
        <p:spPr>
          <a:xfrm>
            <a:off x="247566" y="77200"/>
            <a:ext cx="11808105" cy="1325563"/>
          </a:xfrm>
        </p:spPr>
        <p:txBody>
          <a:bodyPr/>
          <a:lstStyle/>
          <a:p>
            <a:r>
              <a:rPr lang="en-GB" dirty="0">
                <a:solidFill>
                  <a:srgbClr val="0F9ED5"/>
                </a:solidFill>
              </a:rPr>
              <a:t>Tenants' voice and influence - making it count</a:t>
            </a:r>
          </a:p>
        </p:txBody>
      </p:sp>
      <p:sp>
        <p:nvSpPr>
          <p:cNvPr id="6" name="Content Placeholder 2">
            <a:extLst>
              <a:ext uri="{FF2B5EF4-FFF2-40B4-BE49-F238E27FC236}">
                <a16:creationId xmlns:a16="http://schemas.microsoft.com/office/drawing/2014/main" id="{F72CD938-24B6-291E-39F4-721C11BAF06E}"/>
              </a:ext>
            </a:extLst>
          </p:cNvPr>
          <p:cNvSpPr>
            <a:spLocks noGrp="1"/>
          </p:cNvSpPr>
          <p:nvPr>
            <p:ph idx="1"/>
          </p:nvPr>
        </p:nvSpPr>
        <p:spPr>
          <a:xfrm>
            <a:off x="589337" y="1253331"/>
            <a:ext cx="10911068" cy="5161565"/>
          </a:xfrm>
        </p:spPr>
        <p:txBody>
          <a:bodyPr vert="horz" lIns="91440" tIns="45720" rIns="91440" bIns="45720" rtlCol="0" anchor="t">
            <a:normAutofit/>
          </a:bodyPr>
          <a:lstStyle/>
          <a:p>
            <a:pPr marL="0" indent="0">
              <a:buNone/>
            </a:pPr>
            <a:r>
              <a:rPr lang="en-GB" sz="1800" b="1" dirty="0"/>
              <a:t>To deliver on our commitments, we will:</a:t>
            </a:r>
            <a:endParaRPr lang="en-US" sz="1800" b="1" dirty="0"/>
          </a:p>
          <a:p>
            <a:r>
              <a:rPr lang="en-GB" sz="1800" dirty="0"/>
              <a:t>Set up a Tenant Influence Panel that is representative of the diversity of our residents </a:t>
            </a:r>
          </a:p>
          <a:p>
            <a:r>
              <a:rPr lang="en-GB" sz="1800" dirty="0"/>
              <a:t>Support the committee with information to effectively scrutinise our landlord services and performance</a:t>
            </a:r>
          </a:p>
          <a:p>
            <a:r>
              <a:rPr lang="en-GB" sz="1800" dirty="0"/>
              <a:t>Ensure quarterly meetings take place and that the minutes of the meetings or any key reports are included in Board meetings</a:t>
            </a:r>
          </a:p>
          <a:p>
            <a:r>
              <a:rPr lang="en-GB" sz="1800" dirty="0"/>
              <a:t>The chair of the Tenant Influence Panel will present an annual paper to the Board</a:t>
            </a:r>
          </a:p>
          <a:p>
            <a:r>
              <a:rPr lang="en-GB" sz="1800" dirty="0"/>
              <a:t>Set up an engaged tenant group that can review relevant policies and provide feedback for consideration</a:t>
            </a:r>
          </a:p>
          <a:p>
            <a:r>
              <a:rPr lang="en-GB" sz="1800" dirty="0"/>
              <a:t>Have a clear local plan in place with tenants on a scheme by scheme or local authority geography basis</a:t>
            </a:r>
          </a:p>
          <a:p>
            <a:endParaRPr lang="en-GB" dirty="0">
              <a:highlight>
                <a:srgbClr val="FFFF00"/>
              </a:highlight>
            </a:endParaRPr>
          </a:p>
          <a:p>
            <a:endParaRPr lang="en-GB" dirty="0"/>
          </a:p>
          <a:p>
            <a:endParaRPr lang="en-GB" dirty="0"/>
          </a:p>
        </p:txBody>
      </p:sp>
    </p:spTree>
    <p:extLst>
      <p:ext uri="{BB962C8B-B14F-4D97-AF65-F5344CB8AC3E}">
        <p14:creationId xmlns:p14="http://schemas.microsoft.com/office/powerpoint/2010/main" val="1775312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923AA-0EE1-77CC-5C98-30286A6D1968}"/>
              </a:ext>
            </a:extLst>
          </p:cNvPr>
          <p:cNvSpPr>
            <a:spLocks noGrp="1"/>
          </p:cNvSpPr>
          <p:nvPr>
            <p:ph type="title"/>
          </p:nvPr>
        </p:nvSpPr>
        <p:spPr>
          <a:xfrm>
            <a:off x="479059" y="77200"/>
            <a:ext cx="10515600" cy="1325563"/>
          </a:xfrm>
        </p:spPr>
        <p:txBody>
          <a:bodyPr/>
          <a:lstStyle/>
          <a:p>
            <a:r>
              <a:rPr lang="en-GB" dirty="0">
                <a:solidFill>
                  <a:srgbClr val="0F9ED5"/>
                </a:solidFill>
              </a:rPr>
              <a:t>Great communication – our commitment</a:t>
            </a:r>
          </a:p>
        </p:txBody>
      </p:sp>
      <p:sp>
        <p:nvSpPr>
          <p:cNvPr id="6" name="Content Placeholder 2">
            <a:extLst>
              <a:ext uri="{FF2B5EF4-FFF2-40B4-BE49-F238E27FC236}">
                <a16:creationId xmlns:a16="http://schemas.microsoft.com/office/drawing/2014/main" id="{F72CD938-24B6-291E-39F4-721C11BAF06E}"/>
              </a:ext>
            </a:extLst>
          </p:cNvPr>
          <p:cNvSpPr>
            <a:spLocks noGrp="1"/>
          </p:cNvSpPr>
          <p:nvPr>
            <p:ph idx="1"/>
          </p:nvPr>
        </p:nvSpPr>
        <p:spPr>
          <a:xfrm>
            <a:off x="589337" y="1253331"/>
            <a:ext cx="10515600" cy="4351338"/>
          </a:xfrm>
        </p:spPr>
        <p:txBody>
          <a:bodyPr vert="horz" lIns="91440" tIns="45720" rIns="91440" bIns="45720" rtlCol="0" anchor="t">
            <a:normAutofit fontScale="62500" lnSpcReduction="20000"/>
          </a:bodyPr>
          <a:lstStyle/>
          <a:p>
            <a:pPr marL="0" indent="0">
              <a:buNone/>
            </a:pPr>
            <a:r>
              <a:rPr lang="en-GB" b="1" dirty="0"/>
              <a:t>We will:</a:t>
            </a:r>
            <a:endParaRPr lang="en-US" b="1" dirty="0"/>
          </a:p>
          <a:p>
            <a:r>
              <a:rPr lang="en-GB" dirty="0"/>
              <a:t>Communicate in an open, transparent and timely way</a:t>
            </a:r>
          </a:p>
          <a:p>
            <a:r>
              <a:rPr lang="en-GB"/>
              <a:t>Understand the diverse needs of our tenants</a:t>
            </a:r>
          </a:p>
          <a:p>
            <a:r>
              <a:rPr lang="en-GB"/>
              <a:t>Consider tenants' personal circumstances</a:t>
            </a:r>
          </a:p>
          <a:p>
            <a:r>
              <a:rPr lang="en-GB"/>
              <a:t>Tailor how we communicate an interact with tenants based on their needs</a:t>
            </a:r>
          </a:p>
          <a:p>
            <a:r>
              <a:rPr lang="en-GB" dirty="0"/>
              <a:t>Embrace and celebrate all aspects of equality, diversity and inclusion</a:t>
            </a:r>
          </a:p>
          <a:p>
            <a:r>
              <a:rPr lang="en-GB"/>
              <a:t>Listen and respect tenants' views</a:t>
            </a:r>
          </a:p>
          <a:p>
            <a:r>
              <a:rPr lang="en-GB"/>
              <a:t>Ensure tenants have access to high quality information</a:t>
            </a:r>
          </a:p>
          <a:p>
            <a:r>
              <a:rPr lang="en-GB" dirty="0"/>
              <a:t>Implement a modern way of interacting with THA</a:t>
            </a:r>
          </a:p>
          <a:p>
            <a:r>
              <a:rPr lang="en-GB" dirty="0"/>
              <a:t>Deliver a clear set of service standards</a:t>
            </a:r>
          </a:p>
          <a:p>
            <a:r>
              <a:rPr lang="en-GB" dirty="0"/>
              <a:t>Provide clear information on our legal and regulatory obligations for residents' homes, facilities and landlord services</a:t>
            </a:r>
          </a:p>
          <a:p>
            <a:r>
              <a:rPr lang="en-GB" dirty="0"/>
              <a:t>Have policies that are fair, reasonable, accessible and transparent, sets out decision making criteria and appeals processes. </a:t>
            </a:r>
          </a:p>
        </p:txBody>
      </p:sp>
    </p:spTree>
    <p:extLst>
      <p:ext uri="{BB962C8B-B14F-4D97-AF65-F5344CB8AC3E}">
        <p14:creationId xmlns:p14="http://schemas.microsoft.com/office/powerpoint/2010/main" val="324710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923AA-0EE1-77CC-5C98-30286A6D1968}"/>
              </a:ext>
            </a:extLst>
          </p:cNvPr>
          <p:cNvSpPr>
            <a:spLocks noGrp="1"/>
          </p:cNvSpPr>
          <p:nvPr>
            <p:ph type="title"/>
          </p:nvPr>
        </p:nvSpPr>
        <p:spPr>
          <a:xfrm>
            <a:off x="479059" y="77200"/>
            <a:ext cx="10515600" cy="1325563"/>
          </a:xfrm>
        </p:spPr>
        <p:txBody>
          <a:bodyPr/>
          <a:lstStyle/>
          <a:p>
            <a:r>
              <a:rPr lang="en-GB">
                <a:solidFill>
                  <a:srgbClr val="0F9ED5"/>
                </a:solidFill>
              </a:rPr>
              <a:t>Great communication - making it happen</a:t>
            </a:r>
          </a:p>
        </p:txBody>
      </p:sp>
      <p:sp>
        <p:nvSpPr>
          <p:cNvPr id="6" name="Content Placeholder 2">
            <a:extLst>
              <a:ext uri="{FF2B5EF4-FFF2-40B4-BE49-F238E27FC236}">
                <a16:creationId xmlns:a16="http://schemas.microsoft.com/office/drawing/2014/main" id="{F72CD938-24B6-291E-39F4-721C11BAF06E}"/>
              </a:ext>
            </a:extLst>
          </p:cNvPr>
          <p:cNvSpPr>
            <a:spLocks noGrp="1"/>
          </p:cNvSpPr>
          <p:nvPr>
            <p:ph idx="1"/>
          </p:nvPr>
        </p:nvSpPr>
        <p:spPr>
          <a:xfrm>
            <a:off x="589337" y="1253331"/>
            <a:ext cx="10911068" cy="5161565"/>
          </a:xfrm>
        </p:spPr>
        <p:txBody>
          <a:bodyPr vert="horz" lIns="91440" tIns="45720" rIns="91440" bIns="45720" rtlCol="0" anchor="t">
            <a:normAutofit/>
          </a:bodyPr>
          <a:lstStyle/>
          <a:p>
            <a:pPr marL="0" indent="0">
              <a:buNone/>
            </a:pPr>
            <a:r>
              <a:rPr lang="en-GB" sz="1900" b="1" dirty="0"/>
              <a:t>To deliver on our commitments, we will:</a:t>
            </a:r>
            <a:endParaRPr lang="en-US" sz="1900" b="1" dirty="0"/>
          </a:p>
          <a:p>
            <a:r>
              <a:rPr lang="en-GB" sz="1900"/>
              <a:t>Gather up to date tenant data so we can tailor our services</a:t>
            </a:r>
          </a:p>
          <a:p>
            <a:r>
              <a:rPr lang="en-GB" sz="1900" dirty="0"/>
              <a:t>Start using modern methods of communication like website forms, payment links and text messaging</a:t>
            </a:r>
          </a:p>
          <a:p>
            <a:r>
              <a:rPr lang="en-GB" sz="1900"/>
              <a:t>Update our website with important information, and keep it up to date</a:t>
            </a:r>
          </a:p>
          <a:p>
            <a:r>
              <a:rPr lang="en-GB" sz="1900"/>
              <a:t>Update our service standards, with your input</a:t>
            </a:r>
          </a:p>
          <a:p>
            <a:r>
              <a:rPr lang="en-GB" sz="1900"/>
              <a:t>Issue two newsletters per year to all tenants, via email to general needs homes and in print to sheltered schemes</a:t>
            </a:r>
          </a:p>
          <a:p>
            <a:r>
              <a:rPr lang="en-GB" sz="1900"/>
              <a:t>Keep notice boards in schemes up to date </a:t>
            </a:r>
          </a:p>
          <a:p>
            <a:r>
              <a:rPr lang="en-GB" sz="1900"/>
              <a:t>Hold at least one resident meeting per year per scheme or by local authority area to discuss landlord </a:t>
            </a:r>
            <a:r>
              <a:rPr lang="en-GB" sz="1900" dirty="0"/>
              <a:t>services, including services charges</a:t>
            </a:r>
            <a:endParaRPr lang="en-GB"/>
          </a:p>
          <a:p>
            <a:r>
              <a:rPr lang="en-GB" sz="1900"/>
              <a:t>Implement an estate inspection regime, which tenants will be welcome to join</a:t>
            </a:r>
          </a:p>
          <a:p>
            <a:r>
              <a:rPr lang="en-GB" sz="1900" dirty="0"/>
              <a:t>Create an engaging an informative annual report</a:t>
            </a:r>
          </a:p>
          <a:p>
            <a:endParaRPr lang="en-GB" dirty="0"/>
          </a:p>
        </p:txBody>
      </p:sp>
    </p:spTree>
    <p:extLst>
      <p:ext uri="{BB962C8B-B14F-4D97-AF65-F5344CB8AC3E}">
        <p14:creationId xmlns:p14="http://schemas.microsoft.com/office/powerpoint/2010/main" val="6080650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30468556-7ee9-4555-b385-31537c8b4acf">
      <UserInfo>
        <DisplayName>Amanda Adegoke</DisplayName>
        <AccountId>11</AccountId>
        <AccountType/>
      </UserInfo>
      <UserInfo>
        <DisplayName>Guy Robinson</DisplayName>
        <AccountId>40</AccountId>
        <AccountType/>
      </UserInfo>
      <UserInfo>
        <DisplayName>Annemarie Roberts</DisplayName>
        <AccountId>13</AccountId>
        <AccountType/>
      </UserInfo>
    </SharedWithUsers>
    <lcf76f155ced4ddcb4097134ff3c332f xmlns="3268fc35-6b12-49e3-b15a-05060b4a872b">
      <Terms xmlns="http://schemas.microsoft.com/office/infopath/2007/PartnerControls"/>
    </lcf76f155ced4ddcb4097134ff3c332f>
    <TaxCatchAll xmlns="30468556-7ee9-4555-b385-31537c8b4ac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0241A8540BB5C4E86B2EB9AB53EE61C" ma:contentTypeVersion="14" ma:contentTypeDescription="Create a new document." ma:contentTypeScope="" ma:versionID="1fb603fd5e54b43bed55839ca11b5572">
  <xsd:schema xmlns:xsd="http://www.w3.org/2001/XMLSchema" xmlns:xs="http://www.w3.org/2001/XMLSchema" xmlns:p="http://schemas.microsoft.com/office/2006/metadata/properties" xmlns:ns2="3268fc35-6b12-49e3-b15a-05060b4a872b" xmlns:ns3="30468556-7ee9-4555-b385-31537c8b4acf" targetNamespace="http://schemas.microsoft.com/office/2006/metadata/properties" ma:root="true" ma:fieldsID="3671637426419bda5d6d0e4c6b840ba8" ns2:_="" ns3:_="">
    <xsd:import namespace="3268fc35-6b12-49e3-b15a-05060b4a872b"/>
    <xsd:import namespace="30468556-7ee9-4555-b385-31537c8b4ac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Location"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68fc35-6b12-49e3-b15a-05060b4a872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3924f18c-abe8-4fc9-80e8-1fa2a77605fc"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Location" ma:index="16" nillable="true" ma:displayName="Location" ma:indexed="true"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0468556-7ee9-4555-b385-31537c8b4ac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aaa83116-5aa4-4164-9d61-f643a25661f8}" ma:internalName="TaxCatchAll" ma:showField="CatchAllData" ma:web="30468556-7ee9-4555-b385-31537c8b4acf">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9FF1676-44CF-4DBC-8E92-A2C6D524F1FD}">
  <ds:schemaRefs>
    <ds:schemaRef ds:uri="http://schemas.microsoft.com/office/2006/documentManagement/types"/>
    <ds:schemaRef ds:uri="http://purl.org/dc/terms/"/>
    <ds:schemaRef ds:uri="http://schemas.microsoft.com/office/2006/metadata/properties"/>
    <ds:schemaRef ds:uri="http://www.w3.org/XML/1998/namespace"/>
    <ds:schemaRef ds:uri="http://schemas.microsoft.com/office/infopath/2007/PartnerControls"/>
    <ds:schemaRef ds:uri="http://purl.org/dc/elements/1.1/"/>
    <ds:schemaRef ds:uri="http://purl.org/dc/dcmitype/"/>
    <ds:schemaRef ds:uri="http://schemas.openxmlformats.org/package/2006/metadata/core-properties"/>
    <ds:schemaRef ds:uri="30468556-7ee9-4555-b385-31537c8b4acf"/>
    <ds:schemaRef ds:uri="3268fc35-6b12-49e3-b15a-05060b4a872b"/>
  </ds:schemaRefs>
</ds:datastoreItem>
</file>

<file path=customXml/itemProps2.xml><?xml version="1.0" encoding="utf-8"?>
<ds:datastoreItem xmlns:ds="http://schemas.openxmlformats.org/officeDocument/2006/customXml" ds:itemID="{AEEDEC8C-5897-48C2-A7AB-41BC48FF429A}">
  <ds:schemaRefs>
    <ds:schemaRef ds:uri="30468556-7ee9-4555-b385-31537c8b4acf"/>
    <ds:schemaRef ds:uri="3268fc35-6b12-49e3-b15a-05060b4a872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62835F3-CBED-4E97-A4F9-D5A3E86856E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648</Words>
  <Application>Microsoft Office PowerPoint</Application>
  <PresentationFormat>Widescreen</PresentationFormat>
  <Paragraphs>63</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Aptos</vt:lpstr>
      <vt:lpstr>Aptos Display</vt:lpstr>
      <vt:lpstr>Arial</vt:lpstr>
      <vt:lpstr>Courier New</vt:lpstr>
      <vt:lpstr>office theme</vt:lpstr>
      <vt:lpstr>Tenant Engagement and Communication Strategy 2024-2026  Proudly created with our tenant's input  </vt:lpstr>
      <vt:lpstr>Why do we need a tenant engagement and communication strategy?</vt:lpstr>
      <vt:lpstr>Content</vt:lpstr>
      <vt:lpstr>Tenants' voice and influence - our commitment</vt:lpstr>
      <vt:lpstr>Tenants' voice and influence - making it count</vt:lpstr>
      <vt:lpstr>Great communication – our commitment</vt:lpstr>
      <vt:lpstr>Great communication - making it happen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Annemarie</dc:creator>
  <cp:lastModifiedBy>Annemarie Roberts</cp:lastModifiedBy>
  <cp:revision>267</cp:revision>
  <dcterms:created xsi:type="dcterms:W3CDTF">2024-05-08T15:20:42Z</dcterms:created>
  <dcterms:modified xsi:type="dcterms:W3CDTF">2024-08-08T19:39:37Z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0x01010040241A8540BB5C4E86B2EB9AB53EE61C</vt:lpwstr>
  </property>
  <property fmtid="{D5CDD505-2E9C-101B-9397-08002B2CF9AE}" pid="3" name="MediaServiceImageTags">
    <vt:lpwstr/>
  </property>
</Properties>
</file>